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4.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6-innovation.ipynb" TargetMode="External"/><Relationship Id="rId3" Type="http://schemas.openxmlformats.org/officeDocument/2006/relationships/image" Target="../media/image16.png"/><Relationship Id="rId4" Type="http://schemas.openxmlformats.org/officeDocument/2006/relationships/image" Target="../media/image1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6-innovation.ipynb" TargetMode="External"/><Relationship Id="rId3" Type="http://schemas.openxmlformats.org/officeDocument/2006/relationships/image" Target="../media/image18.png"/><Relationship Id="rId4" Type="http://schemas.openxmlformats.org/officeDocument/2006/relationships/image" Target="../media/image1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jones-r--d.pdf" TargetMode="External"/><Relationship Id="rId3" Type="http://schemas.openxmlformats.org/officeDocument/2006/relationships/image" Target="../media/image2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4.pptx" TargetMode="External"/><Relationship Id="rId3" Type="http://schemas.openxmlformats.org/officeDocument/2006/relationships/hyperlink" Target="https://nbviewer.jupyter.org/github/braddelong/long-form-drafts/blob/master/solow-model-6-innovation.ipynb" TargetMode="External"/><Relationship Id="rId4" Type="http://schemas.openxmlformats.org/officeDocument/2006/relationships/hyperlink" Target="http://datahub.berkeley.edu/user-redirect/interact?account=braddelong&amp;repo=long-form-drafts&amp;branch=master&amp;path=solow-model-6-innovation.ipynb" TargetMode="External"/><Relationship Id="rId5" Type="http://schemas.openxmlformats.org/officeDocument/2006/relationships/hyperlink" Target="https://bcourses.berkeley.edu/courses/1487685/assignments/8065917"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3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image" Target="../media/image35.png"/><Relationship Id="rId8" Type="http://schemas.openxmlformats.org/officeDocument/2006/relationships/image" Target="../media/image3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kremer-million.pdf" TargetMode="External"/><Relationship Id="rId3" Type="http://schemas.openxmlformats.org/officeDocument/2006/relationships/hyperlink" Target="https://web.stanford.edu/~chadj/JonesKlenowAER2016.pdf" TargetMode="External"/><Relationship Id="rId4" Type="http://schemas.openxmlformats.org/officeDocument/2006/relationships/hyperlink" Target="https://web.stanford.edu/~chadj/HHJK.pdf" TargetMode="External"/><Relationship Id="rId5" Type="http://schemas.openxmlformats.org/officeDocument/2006/relationships/hyperlink" Target="https://web.stanford.edu/~chadj/facts.pdf" TargetMode="External"/><Relationship Id="rId6" Type="http://schemas.openxmlformats.org/officeDocument/2006/relationships/hyperlink" Target="https://web.stanford.edu/~chadj/AJJ-AIandGrowth.pdf" TargetMode="External"/><Relationship Id="rId7" Type="http://schemas.openxmlformats.org/officeDocument/2006/relationships/hyperlink" Target="https://web.stanford.edu/~chadj/RomerNobel.pdf" TargetMode="External"/><Relationship Id="rId8" Type="http://schemas.openxmlformats.org/officeDocument/2006/relationships/hyperlink" Target="http://citeseerx.ist.psu.edu/viewdoc/download?doi=10.1.1.977.8217&amp;rep=rep1&amp;type=pdf" TargetMode="External"/><Relationship Id="rId9" Type="http://schemas.openxmlformats.org/officeDocument/2006/relationships/hyperlink" Target="https://web.stanford.edu/~chadj/JonesRomer2010.pdf"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marxists.org/archive/marx/works/1844/df-jahrbucher/outlines.htm" TargetMode="External"/><Relationship Id="rId3" Type="http://schemas.openxmlformats.org/officeDocument/2006/relationships/image" Target="../media/image1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kremer-million.pdf" TargetMode="External"/><Relationship Id="rId3" Type="http://schemas.openxmlformats.org/officeDocument/2006/relationships/hyperlink" Target="https://delong.typepad.com/files/diamond.pdf" TargetMode="External"/><Relationship Id="rId4" Type="http://schemas.openxmlformats.org/officeDocument/2006/relationships/image" Target="../media/image1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4:…"/>
          <p:cNvSpPr txBox="1"/>
          <p:nvPr>
            <p:ph type="title" idx="4294967295"/>
          </p:nvPr>
        </p:nvSpPr>
        <p:spPr>
          <a:xfrm>
            <a:off x="277663" y="-1"/>
            <a:ext cx="8572501" cy="2540001"/>
          </a:xfrm>
          <a:prstGeom prst="rect">
            <a:avLst/>
          </a:prstGeom>
        </p:spPr>
        <p:txBody>
          <a:bodyPr>
            <a:normAutofit fontScale="100000" lnSpcReduction="0"/>
          </a:bodyPr>
          <a:lstStyle/>
          <a:p>
            <a:pPr defTabSz="406908">
              <a:defRPr sz="5340"/>
            </a:pPr>
            <a:r>
              <a:t>Lecture 4:</a:t>
            </a:r>
          </a:p>
          <a:p>
            <a:pPr defTabSz="406908">
              <a:defRPr sz="5340"/>
            </a:pPr>
            <a:r>
              <a:t>1.3. Theory: Determinants of the Rate of Growth</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61188">
              <a:spcBef>
                <a:spcPts val="900"/>
              </a:spcBef>
              <a:buSzTx/>
              <a:buFontTx/>
              <a:buNone/>
              <a:defRPr b="1" sz="2844">
                <a:latin typeface="+mj-lt"/>
                <a:ea typeface="+mj-ea"/>
                <a:cs typeface="+mj-cs"/>
                <a:sym typeface="Helvetica"/>
              </a:defRPr>
            </a:pPr>
          </a:p>
          <a:p>
            <a:pPr marL="0" indent="0" algn="ctr" defTabSz="361188">
              <a:spcBef>
                <a:spcPts val="900"/>
              </a:spcBef>
              <a:buSzTx/>
              <a:buFontTx/>
              <a:buNone/>
              <a:defRPr b="1" sz="2844">
                <a:latin typeface="+mj-lt"/>
                <a:ea typeface="+mj-ea"/>
                <a:cs typeface="+mj-cs"/>
                <a:sym typeface="Helvetica"/>
              </a:defRPr>
            </a:pPr>
            <a:r>
              <a:t>Brad DeLong</a:t>
            </a:r>
          </a:p>
          <a:p>
            <a:pPr marL="0" indent="0" algn="ctr" defTabSz="361188">
              <a:spcBef>
                <a:spcPts val="900"/>
              </a:spcBef>
              <a:buSzTx/>
              <a:buFontTx/>
              <a:buNone/>
              <a:defRPr sz="1896">
                <a:latin typeface="+mj-lt"/>
                <a:ea typeface="+mj-ea"/>
                <a:cs typeface="+mj-cs"/>
                <a:sym typeface="Helvetica"/>
              </a:defRPr>
            </a:pPr>
            <a:r>
              <a:t>Department of Economics and Blum Center, U.C. Berkeley; WCEG; and NBER</a:t>
            </a:r>
          </a:p>
          <a:p>
            <a:pPr marL="0" indent="0" algn="ctr" defTabSz="361188">
              <a:spcBef>
                <a:spcPts val="900"/>
              </a:spcBef>
              <a:buSzTx/>
              <a:buFontTx/>
              <a:buNone/>
              <a:defRPr sz="1896">
                <a:latin typeface="+mj-lt"/>
                <a:ea typeface="+mj-ea"/>
                <a:cs typeface="+mj-cs"/>
                <a:sym typeface="Helvetica"/>
              </a:defRPr>
            </a:pPr>
            <a:r>
              <a:t>last revised: 2020-02-04</a:t>
            </a:r>
          </a:p>
          <a:p>
            <a:pPr marL="0" indent="0" algn="ctr" defTabSz="361188">
              <a:spcBef>
                <a:spcPts val="900"/>
              </a:spcBef>
              <a:buSzTx/>
              <a:buFontTx/>
              <a:buNone/>
              <a:defRPr sz="1896">
                <a:latin typeface="+mj-lt"/>
                <a:ea typeface="+mj-ea"/>
                <a:cs typeface="+mj-cs"/>
                <a:sym typeface="Helvetica"/>
              </a:defRPr>
            </a:pPr>
          </a:p>
          <a:p>
            <a:pPr marL="0" indent="0" algn="ctr" defTabSz="361188">
              <a:spcBef>
                <a:spcPts val="900"/>
              </a:spcBef>
              <a:buSzTx/>
              <a:buFontTx/>
              <a:buNone/>
              <a:defRPr sz="1896">
                <a:latin typeface="+mj-lt"/>
                <a:ea typeface="+mj-ea"/>
                <a:cs typeface="+mj-cs"/>
                <a:sym typeface="Helvetica"/>
              </a:defRPr>
            </a:pPr>
          </a:p>
          <a:p>
            <a:pPr marL="0" indent="0" algn="ctr" defTabSz="361188">
              <a:spcBef>
                <a:spcPts val="900"/>
              </a:spcBef>
              <a:buSzTx/>
              <a:buFontTx/>
              <a:buNone/>
              <a:defRPr sz="1264">
                <a:latin typeface="+mj-lt"/>
                <a:ea typeface="+mj-ea"/>
                <a:cs typeface="+mj-cs"/>
                <a:sym typeface="Helvetica"/>
              </a:defRPr>
            </a:pPr>
            <a:r>
              <a:t>Original course by Melissa Dell (Harvard Econ 1342), revised by Brad DeLong, research assistance by Anish Biligiri</a:t>
            </a:r>
          </a:p>
          <a:p>
            <a:pPr marL="0" indent="0" algn="ctr" defTabSz="361188">
              <a:spcBef>
                <a:spcPts val="900"/>
              </a:spcBef>
              <a:buSzTx/>
              <a:buFontTx/>
              <a:buNone/>
              <a:defRPr sz="1264">
                <a:latin typeface="+mj-lt"/>
                <a:ea typeface="+mj-ea"/>
                <a:cs typeface="+mj-cs"/>
                <a:sym typeface="Helvetica"/>
              </a:defRPr>
            </a:pPr>
          </a:p>
          <a:p>
            <a:pPr marL="0" indent="0" algn="ctr" defTabSz="361188">
              <a:spcBef>
                <a:spcPts val="0"/>
              </a:spcBef>
              <a:buSzTx/>
              <a:buFontTx/>
              <a:buNone/>
              <a:defRPr sz="1264">
                <a:latin typeface="Times New Roman"/>
                <a:ea typeface="Times New Roman"/>
                <a:cs typeface="Times New Roman"/>
                <a:sym typeface="Times New Roman"/>
              </a:defRPr>
            </a:pPr>
            <a:r>
              <a:rPr>
                <a:latin typeface="+mj-lt"/>
                <a:ea typeface="+mj-ea"/>
                <a:cs typeface="+mj-cs"/>
                <a:sym typeface="Helvetica"/>
              </a:rPr>
              <a:t>&lt;</a:t>
            </a:r>
            <a:r>
              <a:rPr u="sng">
                <a:solidFill>
                  <a:srgbClr val="0000FF"/>
                </a:solidFill>
                <a:uFill>
                  <a:solidFill>
                    <a:srgbClr val="0000FF"/>
                  </a:solidFill>
                </a:uFill>
                <a:hlinkClick r:id="rId2" invalidUrl="" action="" tgtFrame="" tooltip="" history="1" highlightClick="0" endSnd="0"/>
              </a:rPr>
              <a:t>https://github.com/braddelong/public-files/blob/master/econ-135-lecture-4.pptx</a:t>
            </a:r>
            <a:r>
              <a:rPr>
                <a:latin typeface="+mj-lt"/>
                <a:ea typeface="+mj-ea"/>
                <a:cs typeface="+mj-cs"/>
                <a:sym typeface="Helvetica"/>
              </a:rPr>
              <a:t>&gt;</a:t>
            </a:r>
            <a:endParaRPr>
              <a:latin typeface="+mj-lt"/>
              <a:ea typeface="+mj-ea"/>
              <a:cs typeface="+mj-cs"/>
              <a:sym typeface="Helvetica"/>
            </a:endParaRPr>
          </a:p>
          <a:p>
            <a:pPr marL="0" indent="0" algn="ctr" defTabSz="361188">
              <a:spcBef>
                <a:spcPts val="0"/>
              </a:spcBef>
              <a:buSzTx/>
              <a:buFontTx/>
              <a:buNone/>
              <a:defRPr sz="1264">
                <a:latin typeface="Times New Roman"/>
                <a:ea typeface="Times New Roman"/>
                <a:cs typeface="Times New Roman"/>
                <a:sym typeface="Times New Roman"/>
              </a:defRPr>
            </a:pPr>
            <a:endParaRPr>
              <a:latin typeface="+mj-lt"/>
              <a:ea typeface="+mj-ea"/>
              <a:cs typeface="+mj-cs"/>
              <a:sym typeface="Helvetica"/>
            </a:endParaR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Implications of THABtO II"/>
          <p:cNvSpPr txBox="1"/>
          <p:nvPr>
            <p:ph type="title" idx="4294967295"/>
          </p:nvPr>
        </p:nvSpPr>
        <p:spPr>
          <a:xfrm>
            <a:off x="277663" y="-1"/>
            <a:ext cx="8572501" cy="1270001"/>
          </a:xfrm>
          <a:prstGeom prst="rect">
            <a:avLst/>
          </a:prstGeom>
        </p:spPr>
        <p:txBody>
          <a:bodyPr>
            <a:normAutofit fontScale="100000" lnSpcReduction="0"/>
          </a:bodyPr>
          <a:lstStyle>
            <a:lvl1pPr defTabSz="420623">
              <a:defRPr sz="5520">
                <a:solidFill>
                  <a:srgbClr val="000080"/>
                </a:solidFill>
              </a:defRPr>
            </a:lvl1pPr>
          </a:lstStyle>
          <a:p>
            <a:pPr/>
            <a:r>
              <a:t>Implications of THABtO II</a:t>
            </a:r>
          </a:p>
        </p:txBody>
      </p:sp>
      <p:sp>
        <p:nvSpPr>
          <p:cNvPr id="76" name="After the demographic transition (if one occurs), things will be different…"/>
          <p:cNvSpPr txBox="1"/>
          <p:nvPr>
            <p:ph type="body" sz="quarter" idx="4294967295"/>
          </p:nvPr>
        </p:nvSpPr>
        <p:spPr>
          <a:xfrm>
            <a:off x="365212" y="4859506"/>
            <a:ext cx="8338577" cy="1430298"/>
          </a:xfrm>
          <a:prstGeom prst="rect">
            <a:avLst/>
          </a:prstGeom>
        </p:spPr>
        <p:txBody>
          <a:bodyPr>
            <a:normAutofit fontScale="100000" lnSpcReduction="0"/>
          </a:bodyPr>
          <a:lstStyle>
            <a:lvl1pPr marL="0" indent="0">
              <a:spcBef>
                <a:spcPts val="0"/>
              </a:spcBef>
              <a:buSzTx/>
              <a:buFontTx/>
              <a:buNone/>
              <a:defRPr b="1" sz="2400">
                <a:latin typeface="+mj-lt"/>
                <a:ea typeface="+mj-ea"/>
                <a:cs typeface="+mj-cs"/>
                <a:sym typeface="Helvetica"/>
              </a:defRPr>
            </a:lvl1pPr>
          </a:lstStyle>
          <a:p>
            <a:pPr/>
            <a:r>
              <a:t>After the demographic transition (if one occurs), things will be different…</a:t>
            </a:r>
          </a:p>
        </p:txBody>
      </p:sp>
      <p:pic>
        <p:nvPicPr>
          <p:cNvPr id="77" name="Image" descr="Image"/>
          <p:cNvPicPr>
            <a:picLocks noChangeAspect="1"/>
          </p:cNvPicPr>
          <p:nvPr/>
        </p:nvPicPr>
        <p:blipFill>
          <a:blip r:embed="rId2">
            <a:extLst/>
          </a:blip>
          <a:stretch>
            <a:fillRect/>
          </a:stretch>
        </p:blipFill>
        <p:spPr>
          <a:xfrm>
            <a:off x="277663" y="1270000"/>
            <a:ext cx="8188587" cy="333609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 name="Computational Experiment"/>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Computational Experiment</a:t>
            </a:r>
          </a:p>
        </p:txBody>
      </p:sp>
      <p:sp>
        <p:nvSpPr>
          <p:cNvPr id="80" name="# fitting the Kremer model to historical population…"/>
          <p:cNvSpPr txBox="1"/>
          <p:nvPr>
            <p:ph type="body" sz="quarter" idx="4294967295"/>
          </p:nvPr>
        </p:nvSpPr>
        <p:spPr>
          <a:xfrm>
            <a:off x="277663" y="1270000"/>
            <a:ext cx="8572501" cy="1372018"/>
          </a:xfrm>
          <a:prstGeom prst="rect">
            <a:avLst/>
          </a:prstGeom>
        </p:spPr>
        <p:txBody>
          <a:bodyPr>
            <a:normAutofit fontScale="100000" lnSpcReduction="0"/>
          </a:bodyPr>
          <a:lstStyle/>
          <a:p>
            <a:pPr marL="0" indent="0" defTabSz="283463">
              <a:spcBef>
                <a:spcPts val="0"/>
              </a:spcBef>
              <a:buSzTx/>
              <a:buFontTx/>
              <a:buNone/>
              <a:defRPr b="1" sz="1488">
                <a:latin typeface="+mj-lt"/>
                <a:ea typeface="+mj-ea"/>
                <a:cs typeface="+mj-cs"/>
                <a:sym typeface="Helvetica"/>
              </a:defRPr>
            </a:pPr>
            <a:r>
              <a:t># fitting the Kremer model to historical population</a:t>
            </a:r>
          </a:p>
          <a:p>
            <a:pPr marL="0" indent="0" defTabSz="283463">
              <a:spcBef>
                <a:spcPts val="0"/>
              </a:spcBef>
              <a:buSzTx/>
              <a:buFontTx/>
              <a:buNone/>
              <a:defRPr b="1" sz="1488">
                <a:latin typeface="+mj-lt"/>
                <a:ea typeface="+mj-ea"/>
                <a:cs typeface="+mj-cs"/>
                <a:sym typeface="Helvetica"/>
              </a:defRPr>
            </a:pPr>
          </a:p>
          <a:p>
            <a:pPr marL="149191" indent="-149191" defTabSz="283463">
              <a:spcBef>
                <a:spcPts val="0"/>
              </a:spcBef>
              <a:buFontTx/>
              <a:defRPr sz="1488">
                <a:latin typeface="Times New Roman"/>
                <a:ea typeface="Times New Roman"/>
                <a:cs typeface="Times New Roman"/>
                <a:sym typeface="Times New Roman"/>
              </a:defRPr>
            </a:pPr>
            <a:r>
              <a:t>There were 2.5 million people 10,000 years ago, at the invention of agriculture. There were 15 million people 5,000 years ago, at the invention of writing</a:t>
            </a:r>
          </a:p>
          <a:p>
            <a:pPr marL="149191" indent="-149191" defTabSz="283463">
              <a:spcBef>
                <a:spcPts val="0"/>
              </a:spcBef>
              <a:buFontTx/>
              <a:defRPr sz="1488">
                <a:latin typeface="Times New Roman"/>
                <a:ea typeface="Times New Roman"/>
                <a:cs typeface="Times New Roman"/>
                <a:sym typeface="Times New Roman"/>
              </a:defRPr>
            </a:pPr>
            <a:r>
              <a:t>datahub: &lt;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http://datahub.berkeley.edu/user-redirect/interact?account=braddelong&amp;repo=long-form-drafts&amp;branch=master&amp;path=solow-model-6-innovation.ipynb</a:t>
            </a:r>
            <a:r>
              <a:t>&gt;</a:t>
            </a:r>
          </a:p>
        </p:txBody>
      </p:sp>
      <p:pic>
        <p:nvPicPr>
          <p:cNvPr id="81" name="Image" descr="Image"/>
          <p:cNvPicPr>
            <a:picLocks noChangeAspect="1"/>
          </p:cNvPicPr>
          <p:nvPr/>
        </p:nvPicPr>
        <p:blipFill>
          <a:blip r:embed="rId3">
            <a:extLst/>
          </a:blip>
          <a:stretch>
            <a:fillRect/>
          </a:stretch>
        </p:blipFill>
        <p:spPr>
          <a:xfrm>
            <a:off x="277663" y="2741088"/>
            <a:ext cx="7323144" cy="874406"/>
          </a:xfrm>
          <a:prstGeom prst="rect">
            <a:avLst/>
          </a:prstGeom>
          <a:ln w="12700">
            <a:miter lim="400000"/>
          </a:ln>
        </p:spPr>
      </p:pic>
      <p:pic>
        <p:nvPicPr>
          <p:cNvPr id="82" name="Image" descr="Image"/>
          <p:cNvPicPr>
            <a:picLocks noChangeAspect="1"/>
          </p:cNvPicPr>
          <p:nvPr/>
        </p:nvPicPr>
        <p:blipFill>
          <a:blip r:embed="rId4">
            <a:extLst/>
          </a:blip>
          <a:stretch>
            <a:fillRect/>
          </a:stretch>
        </p:blipFill>
        <p:spPr>
          <a:xfrm>
            <a:off x="277663" y="4074486"/>
            <a:ext cx="7540325" cy="226426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Computational Experiment II"/>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Computational Experiment II</a:t>
            </a:r>
          </a:p>
        </p:txBody>
      </p:sp>
      <p:sp>
        <p:nvSpPr>
          <p:cNvPr id="85" name="# fitting the Kremer model to historical population…"/>
          <p:cNvSpPr txBox="1"/>
          <p:nvPr>
            <p:ph type="body" sz="quarter" idx="4294967295"/>
          </p:nvPr>
        </p:nvSpPr>
        <p:spPr>
          <a:xfrm>
            <a:off x="277663" y="1270000"/>
            <a:ext cx="8572501" cy="1372018"/>
          </a:xfrm>
          <a:prstGeom prst="rect">
            <a:avLst/>
          </a:prstGeom>
        </p:spPr>
        <p:txBody>
          <a:bodyPr>
            <a:normAutofit fontScale="100000" lnSpcReduction="0"/>
          </a:bodyPr>
          <a:lstStyle/>
          <a:p>
            <a:pPr marL="0" indent="0" defTabSz="283463">
              <a:spcBef>
                <a:spcPts val="0"/>
              </a:spcBef>
              <a:buSzTx/>
              <a:buFontTx/>
              <a:buNone/>
              <a:defRPr b="1" sz="1488">
                <a:latin typeface="+mj-lt"/>
                <a:ea typeface="+mj-ea"/>
                <a:cs typeface="+mj-cs"/>
                <a:sym typeface="Helvetica"/>
              </a:defRPr>
            </a:pPr>
            <a:r>
              <a:t># fitting the Kremer model to historical population</a:t>
            </a:r>
          </a:p>
          <a:p>
            <a:pPr marL="0" indent="0" defTabSz="283463">
              <a:spcBef>
                <a:spcPts val="0"/>
              </a:spcBef>
              <a:buSzTx/>
              <a:buFontTx/>
              <a:buNone/>
              <a:defRPr b="1" sz="1488">
                <a:latin typeface="+mj-lt"/>
                <a:ea typeface="+mj-ea"/>
                <a:cs typeface="+mj-cs"/>
                <a:sym typeface="Helvetica"/>
              </a:defRPr>
            </a:pPr>
          </a:p>
          <a:p>
            <a:pPr marL="149191" indent="-149191" defTabSz="283463">
              <a:spcBef>
                <a:spcPts val="0"/>
              </a:spcBef>
              <a:buFontTx/>
              <a:defRPr sz="1488">
                <a:latin typeface="Times New Roman"/>
                <a:ea typeface="Times New Roman"/>
                <a:cs typeface="Times New Roman"/>
                <a:sym typeface="Times New Roman"/>
              </a:defRPr>
            </a:pPr>
            <a:r>
              <a:t>There were 2.5 million people 10,000 years ago, at the invention of agriculture. There were 15 million people 5,000 years ago, at the invention of writing</a:t>
            </a:r>
          </a:p>
          <a:p>
            <a:pPr marL="149191" indent="-149191" defTabSz="283463">
              <a:spcBef>
                <a:spcPts val="0"/>
              </a:spcBef>
              <a:buFontTx/>
              <a:defRPr sz="1488">
                <a:latin typeface="Times New Roman"/>
                <a:ea typeface="Times New Roman"/>
                <a:cs typeface="Times New Roman"/>
                <a:sym typeface="Times New Roman"/>
              </a:defRPr>
            </a:pPr>
            <a:r>
              <a:t>datahub: &lt;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http://datahub.berkeley.edu/user-redirect/interact?account=braddelong&amp;repo=long-form-drafts&amp;branch=master&amp;path=solow-model-6-innovation.ipynb</a:t>
            </a:r>
            <a:r>
              <a:t>&gt;</a:t>
            </a:r>
          </a:p>
        </p:txBody>
      </p:sp>
      <p:pic>
        <p:nvPicPr>
          <p:cNvPr id="86" name="Image" descr="Image"/>
          <p:cNvPicPr>
            <a:picLocks noChangeAspect="1"/>
          </p:cNvPicPr>
          <p:nvPr/>
        </p:nvPicPr>
        <p:blipFill>
          <a:blip r:embed="rId3">
            <a:extLst/>
          </a:blip>
          <a:stretch>
            <a:fillRect/>
          </a:stretch>
        </p:blipFill>
        <p:spPr>
          <a:xfrm>
            <a:off x="277663" y="2789579"/>
            <a:ext cx="7407393" cy="920573"/>
          </a:xfrm>
          <a:prstGeom prst="rect">
            <a:avLst/>
          </a:prstGeom>
          <a:ln w="12700">
            <a:miter lim="400000"/>
          </a:ln>
        </p:spPr>
      </p:pic>
      <p:pic>
        <p:nvPicPr>
          <p:cNvPr id="87" name="Image" descr="Image"/>
          <p:cNvPicPr>
            <a:picLocks noChangeAspect="1"/>
          </p:cNvPicPr>
          <p:nvPr/>
        </p:nvPicPr>
        <p:blipFill>
          <a:blip r:embed="rId4">
            <a:extLst/>
          </a:blip>
          <a:stretch>
            <a:fillRect/>
          </a:stretch>
        </p:blipFill>
        <p:spPr>
          <a:xfrm>
            <a:off x="277663" y="3857712"/>
            <a:ext cx="7305513" cy="2778154"/>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Looking for Constant h…"/>
          <p:cNvSpPr txBox="1"/>
          <p:nvPr>
            <p:ph type="title" idx="4294967295"/>
          </p:nvPr>
        </p:nvSpPr>
        <p:spPr>
          <a:xfrm>
            <a:off x="277663" y="-1"/>
            <a:ext cx="8572501" cy="1270001"/>
          </a:xfrm>
          <a:prstGeom prst="rect">
            <a:avLst/>
          </a:prstGeom>
        </p:spPr>
        <p:txBody>
          <a:bodyPr>
            <a:normAutofit fontScale="100000" lnSpcReduction="0"/>
          </a:bodyPr>
          <a:lstStyle/>
          <a:p>
            <a:pPr defTabSz="420623">
              <a:defRPr sz="5520"/>
            </a:pPr>
            <a:r>
              <a:t>Looking for Constant </a:t>
            </a:r>
            <a:r>
              <a:rPr i="1"/>
              <a:t>h…</a:t>
            </a:r>
          </a:p>
        </p:txBody>
      </p:sp>
      <p:sp>
        <p:nvSpPr>
          <p:cNvPr id="90" name="Charles I. Jones (1995): R&amp;D-Based Models of Economic Growth:…"/>
          <p:cNvSpPr txBox="1"/>
          <p:nvPr>
            <p:ph type="body" sz="half" idx="4294967295"/>
          </p:nvPr>
        </p:nvSpPr>
        <p:spPr>
          <a:xfrm>
            <a:off x="277663" y="1270000"/>
            <a:ext cx="3479801" cy="5394623"/>
          </a:xfrm>
          <a:prstGeom prst="rect">
            <a:avLst/>
          </a:prstGeom>
        </p:spPr>
        <p:txBody>
          <a:bodyPr>
            <a:normAutofit fontScale="100000" lnSpcReduction="0"/>
          </a:bodyPr>
          <a:lstStyle/>
          <a:p>
            <a:pPr marL="0" indent="0" defTabSz="265175">
              <a:spcBef>
                <a:spcPts val="0"/>
              </a:spcBef>
              <a:buSzTx/>
              <a:buFontTx/>
              <a:buNone/>
              <a:defRPr sz="1392">
                <a:latin typeface="Times New Roman"/>
                <a:ea typeface="Times New Roman"/>
                <a:cs typeface="Times New Roman"/>
                <a:sym typeface="Times New Roman"/>
              </a:defRPr>
            </a:pPr>
            <a:r>
              <a:rPr b="1">
                <a:latin typeface="+mj-lt"/>
                <a:ea typeface="+mj-ea"/>
                <a:cs typeface="+mj-cs"/>
                <a:sym typeface="Helvetica"/>
              </a:rPr>
              <a:t>Charles I. Jones</a:t>
            </a:r>
            <a:r>
              <a:rPr>
                <a:latin typeface="+mj-lt"/>
                <a:ea typeface="+mj-ea"/>
                <a:cs typeface="+mj-cs"/>
                <a:sym typeface="Helvetica"/>
              </a:rPr>
              <a:t> (1995): </a:t>
            </a:r>
            <a:r>
              <a:rPr i="1">
                <a:latin typeface="+mj-lt"/>
                <a:ea typeface="+mj-ea"/>
                <a:cs typeface="+mj-cs"/>
                <a:sym typeface="Helvetica"/>
              </a:rPr>
              <a:t>R&amp;D-Based Models of Economic Growth:</a:t>
            </a:r>
          </a:p>
          <a:p>
            <a:pPr marL="139566" indent="-139566" defTabSz="265175">
              <a:spcBef>
                <a:spcPts val="600"/>
              </a:spcBef>
              <a:buFontTx/>
              <a:defRPr sz="1392">
                <a:latin typeface="Times New Roman"/>
                <a:ea typeface="Times New Roman"/>
                <a:cs typeface="Times New Roman"/>
                <a:sym typeface="Times New Roman"/>
              </a:defRPr>
            </a:pPr>
            <a:r>
              <a:t>&lt;</a:t>
            </a:r>
            <a:r>
              <a:rPr u="sng">
                <a:solidFill>
                  <a:srgbClr val="337AB7"/>
                </a:solidFill>
                <a:uFill>
                  <a:solidFill>
                    <a:srgbClr val="337AB7"/>
                  </a:solidFill>
                </a:uFill>
                <a:hlinkClick r:id="rId2" invalidUrl="" action="" tgtFrame="" tooltip="" history="1" highlightClick="0" endSnd="0"/>
              </a:rPr>
              <a:t>https://delong.typepad.com/files/jones-r--d.pdf</a:t>
            </a:r>
            <a:r>
              <a:t>&gt;</a:t>
            </a:r>
          </a:p>
          <a:p>
            <a:pPr marL="139566" indent="-139566" defTabSz="265175">
              <a:spcBef>
                <a:spcPts val="600"/>
              </a:spcBef>
              <a:buFontTx/>
              <a:defRPr sz="1392">
                <a:latin typeface="Times New Roman"/>
                <a:ea typeface="Times New Roman"/>
                <a:cs typeface="Times New Roman"/>
                <a:sym typeface="Times New Roman"/>
              </a:defRPr>
            </a:pPr>
            <a:r>
              <a:t>“The prediction of permanent scale effects on growth from the R&amp;D equation means that the models of Romer/Grossman-Helpman/Aghion-Howitt and others are all easily rejected.... However, the R&amp;D-based models [remain] intuitively very appealing.... [Is there] a way to maintain the basic structure of these models while eliminating the prediction of [permanent] scale effects [on the rate of growth?]…"</a:t>
            </a:r>
          </a:p>
          <a:p>
            <a:pPr marL="139566" indent="-139566" defTabSz="265175">
              <a:spcBef>
                <a:spcPts val="600"/>
              </a:spcBef>
              <a:buFontTx/>
              <a:defRPr sz="1392">
                <a:latin typeface="Times New Roman"/>
                <a:ea typeface="Times New Roman"/>
                <a:cs typeface="Times New Roman"/>
                <a:sym typeface="Times New Roman"/>
              </a:defRPr>
            </a:pPr>
            <a:r>
              <a:t>Can we preserve the insights that ideas are non-rival and that technology is the ballgame and still understand why growth did not accelerate faster and bring us an Industrial Revolution early in the first millennium, and, in fact, has not further accelerated since the late 1800s? Chad Jones’s answer is: “Yes!”</a:t>
            </a:r>
          </a:p>
          <a:p>
            <a:pPr lvl="1" marL="360546" indent="-139566" defTabSz="265175">
              <a:spcBef>
                <a:spcPts val="600"/>
              </a:spcBef>
              <a:buFontTx/>
              <a:buChar char="•"/>
              <a:defRPr sz="1392">
                <a:latin typeface="Times New Roman"/>
                <a:ea typeface="Times New Roman"/>
                <a:cs typeface="Times New Roman"/>
                <a:sym typeface="Times New Roman"/>
              </a:defRPr>
            </a:pPr>
            <a:r>
              <a:t>Crowding of researchers, and</a:t>
            </a:r>
          </a:p>
          <a:p>
            <a:pPr lvl="1" marL="360546" indent="-139566" defTabSz="265175">
              <a:spcBef>
                <a:spcPts val="600"/>
              </a:spcBef>
              <a:buFontTx/>
              <a:buChar char="•"/>
              <a:defRPr sz="1392">
                <a:latin typeface="Times New Roman"/>
                <a:ea typeface="Times New Roman"/>
                <a:cs typeface="Times New Roman"/>
                <a:sym typeface="Times New Roman"/>
              </a:defRPr>
            </a:pPr>
            <a:r>
              <a:t>Picking of low-hanging technological fruit</a:t>
            </a:r>
          </a:p>
        </p:txBody>
      </p:sp>
      <p:pic>
        <p:nvPicPr>
          <p:cNvPr id="91" name="Image" descr="Image"/>
          <p:cNvPicPr>
            <a:picLocks noChangeAspect="1"/>
          </p:cNvPicPr>
          <p:nvPr/>
        </p:nvPicPr>
        <p:blipFill>
          <a:blip r:embed="rId3">
            <a:extLst/>
          </a:blip>
          <a:stretch>
            <a:fillRect/>
          </a:stretch>
        </p:blipFill>
        <p:spPr>
          <a:xfrm>
            <a:off x="4045541" y="1270000"/>
            <a:ext cx="5098459" cy="3555849"/>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More Computational Experiments"/>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solidFill>
                  <a:srgbClr val="000080"/>
                </a:solidFill>
              </a:defRPr>
            </a:lvl1pPr>
          </a:lstStyle>
          <a:p>
            <a:pPr/>
            <a:r>
              <a:t>More Computational Experiments</a:t>
            </a:r>
          </a:p>
        </p:txBody>
      </p:sp>
      <p:sp>
        <p:nvSpPr>
          <p:cNvPr id="94" name="Set the initial ideas stock H0 and the initial STEM labor force L0 at 1:…"/>
          <p:cNvSpPr txBox="1"/>
          <p:nvPr>
            <p:ph type="body" sz="half" idx="4294967295"/>
          </p:nvPr>
        </p:nvSpPr>
        <p:spPr>
          <a:xfrm>
            <a:off x="277663" y="1270000"/>
            <a:ext cx="3479801" cy="5394623"/>
          </a:xfrm>
          <a:prstGeom prst="rect">
            <a:avLst/>
          </a:prstGeom>
        </p:spPr>
        <p:txBody>
          <a:bodyPr>
            <a:normAutofit fontScale="100000" lnSpcReduction="0"/>
          </a:bodyPr>
          <a:lstStyle/>
          <a:p>
            <a:pPr marL="0" indent="0" defTabSz="438911">
              <a:spcBef>
                <a:spcPts val="0"/>
              </a:spcBef>
              <a:buSzTx/>
              <a:buFontTx/>
              <a:buNone/>
              <a:defRPr sz="2304">
                <a:latin typeface="Times New Roman"/>
                <a:ea typeface="Times New Roman"/>
                <a:cs typeface="Times New Roman"/>
                <a:sym typeface="Times New Roman"/>
              </a:defRPr>
            </a:pPr>
            <a:r>
              <a:rPr b="1">
                <a:latin typeface="+mj-lt"/>
                <a:ea typeface="+mj-ea"/>
                <a:cs typeface="+mj-cs"/>
                <a:sym typeface="Helvetica"/>
              </a:rPr>
              <a:t>Set the initial ideas stock H</a:t>
            </a:r>
            <a:r>
              <a:rPr b="1" baseline="-5999">
                <a:latin typeface="+mj-lt"/>
                <a:ea typeface="+mj-ea"/>
                <a:cs typeface="+mj-cs"/>
                <a:sym typeface="Helvetica"/>
              </a:rPr>
              <a:t>0</a:t>
            </a:r>
            <a:r>
              <a:rPr b="1">
                <a:latin typeface="+mj-lt"/>
                <a:ea typeface="+mj-ea"/>
                <a:cs typeface="+mj-cs"/>
                <a:sym typeface="Helvetica"/>
              </a:rPr>
              <a:t> and the initial STEM labor force L</a:t>
            </a:r>
            <a:r>
              <a:rPr b="1" baseline="-5999">
                <a:latin typeface="+mj-lt"/>
                <a:ea typeface="+mj-ea"/>
                <a:cs typeface="+mj-cs"/>
                <a:sym typeface="Helvetica"/>
              </a:rPr>
              <a:t>0</a:t>
            </a:r>
            <a:r>
              <a:rPr b="1">
                <a:latin typeface="+mj-lt"/>
                <a:ea typeface="+mj-ea"/>
                <a:cs typeface="+mj-cs"/>
                <a:sym typeface="Helvetica"/>
              </a:rPr>
              <a:t> at 1:</a:t>
            </a:r>
            <a:endParaRPr b="1">
              <a:latin typeface="+mj-lt"/>
              <a:ea typeface="+mj-ea"/>
              <a:cs typeface="+mj-cs"/>
              <a:sym typeface="Helvetica"/>
            </a:endParaRPr>
          </a:p>
          <a:p>
            <a:pPr marL="0" indent="0" defTabSz="438911">
              <a:spcBef>
                <a:spcPts val="0"/>
              </a:spcBef>
              <a:buSzTx/>
              <a:buFontTx/>
              <a:buNone/>
              <a:defRPr sz="2304">
                <a:latin typeface="Times New Roman"/>
                <a:ea typeface="Times New Roman"/>
                <a:cs typeface="Times New Roman"/>
                <a:sym typeface="Times New Roman"/>
              </a:defRPr>
            </a:pPr>
          </a:p>
          <a:p>
            <a:pPr marL="231006" indent="-231006" defTabSz="438911">
              <a:spcBef>
                <a:spcPts val="1100"/>
              </a:spcBef>
              <a:buFontTx/>
              <a:defRPr sz="2304">
                <a:latin typeface="Times New Roman"/>
                <a:ea typeface="Times New Roman"/>
                <a:cs typeface="Times New Roman"/>
                <a:sym typeface="Times New Roman"/>
              </a:defRPr>
            </a:pPr>
            <a:r>
              <a:t>Set the R&amp;D researcher crowding parameter 𝜆=0.5</a:t>
            </a:r>
          </a:p>
          <a:p>
            <a:pPr marL="231006" indent="-231006" defTabSz="438911">
              <a:spcBef>
                <a:spcPts val="1100"/>
              </a:spcBef>
              <a:buFontTx/>
              <a:defRPr sz="2304">
                <a:latin typeface="Times New Roman"/>
                <a:ea typeface="Times New Roman"/>
                <a:cs typeface="Times New Roman"/>
                <a:sym typeface="Times New Roman"/>
              </a:defRPr>
            </a:pPr>
            <a:r>
              <a:t>For striking results, set the low-hanging-fruit parameter 𝜙=0.1</a:t>
            </a:r>
          </a:p>
          <a:p>
            <a:pPr marL="231006" indent="-231006" defTabSz="438911">
              <a:spcBef>
                <a:spcPts val="1100"/>
              </a:spcBef>
              <a:buFontTx/>
              <a:defRPr sz="2304">
                <a:latin typeface="Times New Roman"/>
                <a:ea typeface="Times New Roman"/>
                <a:cs typeface="Times New Roman"/>
                <a:sym typeface="Times New Roman"/>
              </a:defRPr>
            </a:pPr>
            <a:r>
              <a:t>The rate of growth n of the STEM labor force varies from 0 to 6% per year</a:t>
            </a:r>
          </a:p>
        </p:txBody>
      </p:sp>
      <p:pic>
        <p:nvPicPr>
          <p:cNvPr id="95" name="Image" descr="Image"/>
          <p:cNvPicPr>
            <a:picLocks noChangeAspect="1"/>
          </p:cNvPicPr>
          <p:nvPr/>
        </p:nvPicPr>
        <p:blipFill>
          <a:blip r:embed="rId2">
            <a:extLst/>
          </a:blip>
          <a:stretch>
            <a:fillRect/>
          </a:stretch>
        </p:blipFill>
        <p:spPr>
          <a:xfrm>
            <a:off x="3757463" y="1270000"/>
            <a:ext cx="5092701" cy="3391427"/>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Understanding the Jones Model"/>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solidFill>
                  <a:srgbClr val="000080"/>
                </a:solidFill>
              </a:defRPr>
            </a:lvl1pPr>
          </a:lstStyle>
          <a:p>
            <a:pPr/>
            <a:r>
              <a:t>Understanding the Jones Model</a:t>
            </a:r>
          </a:p>
        </p:txBody>
      </p:sp>
      <p:sp>
        <p:nvSpPr>
          <p:cNvPr id="98" name="Indeed: a steady-state in h:…"/>
          <p:cNvSpPr txBox="1"/>
          <p:nvPr>
            <p:ph type="body" sz="half" idx="4294967295"/>
          </p:nvPr>
        </p:nvSpPr>
        <p:spPr>
          <a:xfrm>
            <a:off x="277663" y="1270000"/>
            <a:ext cx="3479801" cy="5394623"/>
          </a:xfrm>
          <a:prstGeom prst="rect">
            <a:avLst/>
          </a:prstGeom>
        </p:spPr>
        <p:txBody>
          <a:bodyPr>
            <a:normAutofit fontScale="100000" lnSpcReduction="0"/>
          </a:bodyPr>
          <a:lstStyle/>
          <a:p>
            <a:pPr marL="0" indent="0" defTabSz="379475">
              <a:spcBef>
                <a:spcPts val="0"/>
              </a:spcBef>
              <a:buSzTx/>
              <a:buFontTx/>
              <a:buNone/>
              <a:defRPr sz="1992">
                <a:latin typeface="Times New Roman"/>
                <a:ea typeface="Times New Roman"/>
                <a:cs typeface="Times New Roman"/>
                <a:sym typeface="Times New Roman"/>
              </a:defRPr>
            </a:pPr>
            <a:r>
              <a:rPr b="1">
                <a:latin typeface="+mj-lt"/>
                <a:ea typeface="+mj-ea"/>
                <a:cs typeface="+mj-cs"/>
                <a:sym typeface="Helvetica"/>
              </a:rPr>
              <a:t>Indeed: a steady-state in </a:t>
            </a:r>
            <a:r>
              <a:rPr b="1" i="1">
                <a:latin typeface="+mj-lt"/>
                <a:ea typeface="+mj-ea"/>
                <a:cs typeface="+mj-cs"/>
                <a:sym typeface="Helvetica"/>
              </a:rPr>
              <a:t>h:</a:t>
            </a:r>
            <a:endParaRPr b="1">
              <a:latin typeface="+mj-lt"/>
              <a:ea typeface="+mj-ea"/>
              <a:cs typeface="+mj-cs"/>
              <a:sym typeface="Helvetica"/>
            </a:endParaRPr>
          </a:p>
          <a:p>
            <a:pPr marL="0" indent="0" defTabSz="379475">
              <a:spcBef>
                <a:spcPts val="0"/>
              </a:spcBef>
              <a:buSzTx/>
              <a:buFontTx/>
              <a:buNone/>
              <a:defRPr sz="1992">
                <a:latin typeface="Times New Roman"/>
                <a:ea typeface="Times New Roman"/>
                <a:cs typeface="Times New Roman"/>
                <a:sym typeface="Times New Roman"/>
              </a:defRPr>
            </a:pPr>
          </a:p>
          <a:p>
            <a:pPr marL="199724" indent="-199724" defTabSz="379475">
              <a:spcBef>
                <a:spcPts val="900"/>
              </a:spcBef>
              <a:buFontTx/>
              <a:defRPr sz="1992">
                <a:latin typeface="Times New Roman"/>
                <a:ea typeface="Times New Roman"/>
                <a:cs typeface="Times New Roman"/>
                <a:sym typeface="Times New Roman"/>
              </a:defRPr>
            </a:pPr>
            <a:r>
              <a:t>For that convergence to a constant growth rate to happen, in the long run the increase in the effective STEM labor force 𝐿</a:t>
            </a:r>
            <a:r>
              <a:rPr baseline="31999"/>
              <a:t>𝜆</a:t>
            </a:r>
            <a:r>
              <a:rPr baseline="-5999"/>
              <a:t>𝑆𝑇𝐸𝑀</a:t>
            </a:r>
            <a:r>
              <a:t> has to be exactly offset by diminishing returns to innovative effort 𝛿𝐻</a:t>
            </a:r>
            <a:r>
              <a:rPr baseline="31999"/>
              <a:t>𝜙−1</a:t>
            </a:r>
          </a:p>
          <a:p>
            <a:pPr marL="199724" indent="-199724" defTabSz="379475">
              <a:spcBef>
                <a:spcPts val="900"/>
              </a:spcBef>
              <a:buFontTx/>
              <a:defRPr sz="1992">
                <a:latin typeface="Times New Roman"/>
                <a:ea typeface="Times New Roman"/>
                <a:cs typeface="Times New Roman"/>
                <a:sym typeface="Times New Roman"/>
              </a:defRPr>
            </a:pPr>
            <a:r>
              <a:t>There will be a level of ideas H* at which that growth rate  h* would be attained</a:t>
            </a:r>
          </a:p>
          <a:p>
            <a:pPr marL="199724" indent="-199724" defTabSz="379475">
              <a:spcBef>
                <a:spcPts val="900"/>
              </a:spcBef>
              <a:buFontTx/>
              <a:defRPr sz="1992">
                <a:latin typeface="Times New Roman"/>
                <a:ea typeface="Times New Roman"/>
                <a:cs typeface="Times New Roman"/>
                <a:sym typeface="Times New Roman"/>
              </a:defRPr>
            </a:pPr>
            <a:r>
              <a:t>The bigger is φ—the more low-hanging fruit is picked—the lower will be H* and the higher will be h*</a:t>
            </a:r>
          </a:p>
        </p:txBody>
      </p:sp>
      <p:pic>
        <p:nvPicPr>
          <p:cNvPr id="99" name="Image" descr="Image"/>
          <p:cNvPicPr>
            <a:picLocks noChangeAspect="1"/>
          </p:cNvPicPr>
          <p:nvPr/>
        </p:nvPicPr>
        <p:blipFill>
          <a:blip r:embed="rId2">
            <a:extLst/>
          </a:blip>
          <a:stretch>
            <a:fillRect/>
          </a:stretch>
        </p:blipFill>
        <p:spPr>
          <a:xfrm>
            <a:off x="4589340" y="1270000"/>
            <a:ext cx="2933701" cy="1651000"/>
          </a:xfrm>
          <a:prstGeom prst="rect">
            <a:avLst/>
          </a:prstGeom>
          <a:ln w="12700">
            <a:miter lim="400000"/>
          </a:ln>
        </p:spPr>
      </p:pic>
      <p:pic>
        <p:nvPicPr>
          <p:cNvPr id="100" name="Image" descr="Image"/>
          <p:cNvPicPr>
            <a:picLocks noChangeAspect="1"/>
          </p:cNvPicPr>
          <p:nvPr/>
        </p:nvPicPr>
        <p:blipFill>
          <a:blip r:embed="rId3">
            <a:extLst/>
          </a:blip>
          <a:stretch>
            <a:fillRect/>
          </a:stretch>
        </p:blipFill>
        <p:spPr>
          <a:xfrm>
            <a:off x="4589340" y="3013374"/>
            <a:ext cx="1435101" cy="673101"/>
          </a:xfrm>
          <a:prstGeom prst="rect">
            <a:avLst/>
          </a:prstGeom>
          <a:ln w="12700">
            <a:miter lim="400000"/>
          </a:ln>
        </p:spPr>
      </p:pic>
      <p:pic>
        <p:nvPicPr>
          <p:cNvPr id="101" name="Image" descr="Image"/>
          <p:cNvPicPr>
            <a:picLocks noChangeAspect="1"/>
          </p:cNvPicPr>
          <p:nvPr/>
        </p:nvPicPr>
        <p:blipFill>
          <a:blip r:embed="rId4">
            <a:extLst/>
          </a:blip>
          <a:stretch>
            <a:fillRect/>
          </a:stretch>
        </p:blipFill>
        <p:spPr>
          <a:xfrm>
            <a:off x="4589340" y="3686474"/>
            <a:ext cx="2374901" cy="850901"/>
          </a:xfrm>
          <a:prstGeom prst="rect">
            <a:avLst/>
          </a:prstGeom>
          <a:ln w="12700">
            <a:miter lim="400000"/>
          </a:ln>
        </p:spPr>
      </p:pic>
      <p:pic>
        <p:nvPicPr>
          <p:cNvPr id="102" name="Image" descr="Image"/>
          <p:cNvPicPr>
            <a:picLocks noChangeAspect="1"/>
          </p:cNvPicPr>
          <p:nvPr/>
        </p:nvPicPr>
        <p:blipFill>
          <a:blip r:embed="rId5">
            <a:extLst/>
          </a:blip>
          <a:stretch>
            <a:fillRect/>
          </a:stretch>
        </p:blipFill>
        <p:spPr>
          <a:xfrm>
            <a:off x="4589340" y="4537374"/>
            <a:ext cx="4381501" cy="939801"/>
          </a:xfrm>
          <a:prstGeom prst="rect">
            <a:avLst/>
          </a:prstGeom>
          <a:ln w="12700">
            <a:miter lim="400000"/>
          </a:ln>
        </p:spPr>
      </p:pic>
      <p:pic>
        <p:nvPicPr>
          <p:cNvPr id="103" name="Image" descr="Image"/>
          <p:cNvPicPr>
            <a:picLocks noChangeAspect="1"/>
          </p:cNvPicPr>
          <p:nvPr/>
        </p:nvPicPr>
        <p:blipFill>
          <a:blip r:embed="rId6">
            <a:extLst/>
          </a:blip>
          <a:stretch>
            <a:fillRect/>
          </a:stretch>
        </p:blipFill>
        <p:spPr>
          <a:xfrm>
            <a:off x="4544863" y="5610013"/>
            <a:ext cx="4305301" cy="673101"/>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Superexponential Convergence"/>
          <p:cNvSpPr txBox="1"/>
          <p:nvPr>
            <p:ph type="title" idx="4294967295"/>
          </p:nvPr>
        </p:nvSpPr>
        <p:spPr>
          <a:xfrm>
            <a:off x="277663" y="-1"/>
            <a:ext cx="8572501" cy="1270001"/>
          </a:xfrm>
          <a:prstGeom prst="rect">
            <a:avLst/>
          </a:prstGeom>
        </p:spPr>
        <p:txBody>
          <a:bodyPr>
            <a:normAutofit fontScale="100000" lnSpcReduction="0"/>
          </a:bodyPr>
          <a:lstStyle>
            <a:lvl1pPr defTabSz="338327">
              <a:defRPr sz="4440">
                <a:solidFill>
                  <a:srgbClr val="000080"/>
                </a:solidFill>
              </a:defRPr>
            </a:lvl1pPr>
          </a:lstStyle>
          <a:p>
            <a:pPr/>
            <a:r>
              <a:t>Superexponential Convergence</a:t>
            </a:r>
          </a:p>
        </p:txBody>
      </p:sp>
      <p:sp>
        <p:nvSpPr>
          <p:cNvPr id="106" name="But over a long time span—not generations, longer:…"/>
          <p:cNvSpPr txBox="1"/>
          <p:nvPr>
            <p:ph type="body" sz="half" idx="4294967295"/>
          </p:nvPr>
        </p:nvSpPr>
        <p:spPr>
          <a:xfrm>
            <a:off x="277663" y="1270000"/>
            <a:ext cx="3479801" cy="5394623"/>
          </a:xfrm>
          <a:prstGeom prst="rect">
            <a:avLst/>
          </a:prstGeom>
        </p:spPr>
        <p:txBody>
          <a:bodyPr>
            <a:normAutofit fontScale="100000" lnSpcReduction="0"/>
          </a:bodyPr>
          <a:lstStyle/>
          <a:p>
            <a:pPr marL="0" indent="0" defTabSz="306324">
              <a:spcBef>
                <a:spcPts val="0"/>
              </a:spcBef>
              <a:buSzTx/>
              <a:buFontTx/>
              <a:buNone/>
              <a:defRPr sz="1608">
                <a:latin typeface="Times New Roman"/>
                <a:ea typeface="Times New Roman"/>
                <a:cs typeface="Times New Roman"/>
                <a:sym typeface="Times New Roman"/>
              </a:defRPr>
            </a:pPr>
            <a:r>
              <a:rPr b="1">
                <a:latin typeface="+mj-lt"/>
                <a:ea typeface="+mj-ea"/>
                <a:cs typeface="+mj-cs"/>
                <a:sym typeface="Helvetica"/>
              </a:rPr>
              <a:t>But over a long time span—not generations, longer:</a:t>
            </a:r>
            <a:endParaRPr b="1">
              <a:latin typeface="+mj-lt"/>
              <a:ea typeface="+mj-ea"/>
              <a:cs typeface="+mj-cs"/>
              <a:sym typeface="Helvetica"/>
            </a:endParaRPr>
          </a:p>
          <a:p>
            <a:pPr marL="0" indent="0" defTabSz="306324">
              <a:spcBef>
                <a:spcPts val="0"/>
              </a:spcBef>
              <a:buSzTx/>
              <a:buFontTx/>
              <a:buNone/>
              <a:defRPr sz="1608">
                <a:latin typeface="Times New Roman"/>
                <a:ea typeface="Times New Roman"/>
                <a:cs typeface="Times New Roman"/>
                <a:sym typeface="Times New Roman"/>
              </a:defRPr>
            </a:pPr>
          </a:p>
          <a:p>
            <a:pPr marL="161223" indent="-161223" defTabSz="306324">
              <a:spcBef>
                <a:spcPts val="800"/>
              </a:spcBef>
              <a:buFontTx/>
              <a:defRPr sz="1608">
                <a:latin typeface="Times New Roman"/>
                <a:ea typeface="Times New Roman"/>
                <a:cs typeface="Times New Roman"/>
                <a:sym typeface="Times New Roman"/>
              </a:defRPr>
            </a:pPr>
            <a:r>
              <a:t>𝐻 grows more rapidly than ℎ</a:t>
            </a:r>
            <a:r>
              <a:rPr baseline="31999"/>
              <a:t>∗</a:t>
            </a:r>
            <a:r>
              <a:t> until it closes in on 𝐻</a:t>
            </a:r>
            <a:r>
              <a:rPr baseline="31999"/>
              <a:t>∗</a:t>
            </a:r>
            <a:r>
              <a:t> on the steady-state balanced-growth path</a:t>
            </a:r>
          </a:p>
          <a:p>
            <a:pPr marL="161223" indent="-161223" defTabSz="306324">
              <a:spcBef>
                <a:spcPts val="800"/>
              </a:spcBef>
              <a:buFontTx/>
              <a:defRPr sz="1608">
                <a:latin typeface="Times New Roman"/>
                <a:ea typeface="Times New Roman"/>
                <a:cs typeface="Times New Roman"/>
                <a:sym typeface="Times New Roman"/>
              </a:defRPr>
            </a:pPr>
            <a:r>
              <a:t>First, initial superexponential growth; that growth rate then declines until the growth rate asymptotes to merely exponential growth at the rate ℎ</a:t>
            </a:r>
            <a:r>
              <a:rPr baseline="31999"/>
              <a:t>∗</a:t>
            </a:r>
            <a:r>
              <a:t> =𝜆𝑛/(1−𝜙)</a:t>
            </a:r>
          </a:p>
          <a:p>
            <a:pPr marL="161223" indent="-161223" defTabSz="306324">
              <a:spcBef>
                <a:spcPts val="800"/>
              </a:spcBef>
              <a:buFontTx/>
              <a:defRPr sz="1608">
                <a:latin typeface="Times New Roman"/>
                <a:ea typeface="Times New Roman"/>
                <a:cs typeface="Times New Roman"/>
                <a:sym typeface="Times New Roman"/>
              </a:defRPr>
            </a:pPr>
            <a:r>
              <a:t>We have an h* of 2%/year</a:t>
            </a:r>
          </a:p>
          <a:p>
            <a:pPr marL="161223" indent="-161223" defTabSz="306324">
              <a:spcBef>
                <a:spcPts val="800"/>
              </a:spcBef>
              <a:buFontTx/>
              <a:defRPr sz="1608">
                <a:latin typeface="Times New Roman"/>
                <a:ea typeface="Times New Roman"/>
                <a:cs typeface="Times New Roman"/>
                <a:sym typeface="Times New Roman"/>
              </a:defRPr>
            </a:pPr>
            <a:r>
              <a:t>We seem to have had an n</a:t>
            </a:r>
            <a:r>
              <a:rPr baseline="-5999"/>
              <a:t>stem</a:t>
            </a:r>
            <a:r>
              <a:t> of 6%/year</a:t>
            </a:r>
          </a:p>
          <a:p>
            <a:pPr marL="161223" indent="-161223" defTabSz="306324">
              <a:spcBef>
                <a:spcPts val="800"/>
              </a:spcBef>
              <a:buFontTx/>
              <a:defRPr sz="1608">
                <a:latin typeface="Times New Roman"/>
                <a:ea typeface="Times New Roman"/>
                <a:cs typeface="Times New Roman"/>
                <a:sym typeface="Times New Roman"/>
              </a:defRPr>
            </a:pPr>
            <a:r>
              <a:t>Looks like: 𝜆/(1−𝜙) = 1/3</a:t>
            </a:r>
          </a:p>
          <a:p>
            <a:pPr marL="161223" indent="-161223" defTabSz="306324">
              <a:spcBef>
                <a:spcPts val="800"/>
              </a:spcBef>
              <a:buFontTx/>
              <a:defRPr sz="1608">
                <a:latin typeface="Times New Roman"/>
                <a:ea typeface="Times New Roman"/>
                <a:cs typeface="Times New Roman"/>
                <a:sym typeface="Times New Roman"/>
              </a:defRPr>
            </a:pPr>
            <a:r>
              <a:t>𝜙 = 0.5 ⇒ 𝜆 = 0.17</a:t>
            </a:r>
          </a:p>
          <a:p>
            <a:pPr marL="161223" indent="-161223" defTabSz="306324">
              <a:spcBef>
                <a:spcPts val="800"/>
              </a:spcBef>
              <a:buFontTx/>
              <a:defRPr sz="1608">
                <a:latin typeface="Times New Roman"/>
                <a:ea typeface="Times New Roman"/>
                <a:cs typeface="Times New Roman"/>
                <a:sym typeface="Times New Roman"/>
              </a:defRPr>
            </a:pPr>
            <a:r>
              <a:t>𝜙 = 0.1 ⇒ 𝜆 = 0.3</a:t>
            </a:r>
          </a:p>
        </p:txBody>
      </p:sp>
      <p:pic>
        <p:nvPicPr>
          <p:cNvPr id="107" name="Image" descr="Image"/>
          <p:cNvPicPr>
            <a:picLocks noChangeAspect="1"/>
          </p:cNvPicPr>
          <p:nvPr/>
        </p:nvPicPr>
        <p:blipFill>
          <a:blip r:embed="rId2">
            <a:extLst/>
          </a:blip>
          <a:stretch>
            <a:fillRect/>
          </a:stretch>
        </p:blipFill>
        <p:spPr>
          <a:xfrm>
            <a:off x="3757463" y="1270000"/>
            <a:ext cx="5092701" cy="356489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110"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We make efficiency of labor a function of available natural resources per worker. by setting the rate of efficiency of labor growth </a:t>
            </a:r>
            <a:r>
              <a:rPr b="1"/>
              <a:t>g = h - n/γ</a:t>
            </a:r>
            <a:endParaRPr b="1"/>
          </a:p>
          <a:p>
            <a:pPr marL="228600" indent="-228600" defTabSz="434340">
              <a:spcBef>
                <a:spcPts val="1100"/>
              </a:spcBef>
              <a:buFontTx/>
              <a:defRPr sz="2280">
                <a:latin typeface="Times New Roman"/>
                <a:ea typeface="Times New Roman"/>
                <a:cs typeface="Times New Roman"/>
                <a:sym typeface="Times New Roman"/>
              </a:defRPr>
            </a:pPr>
            <a:r>
              <a:t>Thus g = 0 if and only if: </a:t>
            </a:r>
            <a:r>
              <a:rPr b="1"/>
              <a:t>n = n</a:t>
            </a:r>
            <a:r>
              <a:rPr b="1" baseline="31999"/>
              <a:t>*mal</a:t>
            </a:r>
            <a:r>
              <a:rPr b="1"/>
              <a:t> = hγ.</a:t>
            </a:r>
            <a:endParaRPr b="1"/>
          </a:p>
          <a:p>
            <a:pPr marL="0" indent="0" defTabSz="434340">
              <a:spcBef>
                <a:spcPts val="1100"/>
              </a:spcBef>
              <a:buSzTx/>
              <a:buFontTx/>
              <a:buNone/>
              <a:defRPr sz="2280">
                <a:latin typeface="Times New Roman"/>
                <a:ea typeface="Times New Roman"/>
                <a:cs typeface="Times New Roman"/>
                <a:sym typeface="Times New Roman"/>
              </a:defRPr>
            </a:pPr>
          </a:p>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marL="2286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marL="2286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marL="228600" indent="-228600" defTabSz="434340">
              <a:spcBef>
                <a:spcPts val="1100"/>
              </a:spcBef>
              <a:buFontTx/>
              <a:defRPr sz="2280">
                <a:latin typeface="Times New Roman"/>
                <a:ea typeface="Times New Roman"/>
                <a:cs typeface="Times New Roman"/>
                <a:sym typeface="Times New Roman"/>
              </a:defRPr>
            </a:pPr>
            <a:r>
              <a:t>Then, back before the demographic transition: </a:t>
            </a:r>
            <a:r>
              <a:rPr b="1"/>
              <a:t>n = β(y/(Φy</a:t>
            </a:r>
            <a:r>
              <a:rPr b="1" baseline="31999"/>
              <a:t>sub</a:t>
            </a:r>
            <a:r>
              <a:rPr b="1"/>
              <a:t>) - 1)</a:t>
            </a:r>
          </a:p>
        </p:txBody>
      </p:sp>
      <p:sp>
        <p:nvSpPr>
          <p:cNvPr id="113"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1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1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Last of our three lectures on economic theory…"/>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latin typeface="+mj-lt"/>
                <a:ea typeface="+mj-ea"/>
                <a:cs typeface="+mj-cs"/>
                <a:sym typeface="Helvetica"/>
              </a:rPr>
              <a:t>Last of our three lectures on economic theory</a:t>
            </a:r>
            <a:endParaRPr b="1">
              <a:latin typeface="+mj-lt"/>
              <a:ea typeface="+mj-ea"/>
              <a:cs typeface="+mj-cs"/>
              <a:sym typeface="Helvetica"/>
            </a:endParaRPr>
          </a:p>
          <a:p>
            <a:pPr marL="0" indent="0">
              <a:spcBef>
                <a:spcPts val="0"/>
              </a:spcBef>
              <a:buSzTx/>
              <a:buFontTx/>
              <a:buNone/>
              <a:defRPr sz="2400">
                <a:latin typeface="Times New Roman"/>
                <a:ea typeface="Times New Roman"/>
                <a:cs typeface="Times New Roman"/>
                <a:sym typeface="Times New Roman"/>
              </a:defRPr>
            </a:pPr>
            <a:endParaRPr b="1">
              <a:latin typeface="+mj-lt"/>
              <a:ea typeface="+mj-ea"/>
              <a:cs typeface="+mj-cs"/>
              <a:sym typeface="Helvetica"/>
            </a:endParaRPr>
          </a:p>
          <a:p>
            <a:pPr marL="0" indent="0">
              <a:spcBef>
                <a:spcPts val="0"/>
              </a:spcBef>
              <a:buSzTx/>
              <a:buFontTx/>
              <a:buNone/>
              <a:defRPr sz="2400">
                <a:latin typeface="Times New Roman"/>
                <a:ea typeface="Times New Roman"/>
                <a:cs typeface="Times New Roman"/>
                <a:sym typeface="Times New Roman"/>
              </a:defRPr>
            </a:pPr>
            <a:r>
              <a:rPr b="1">
                <a:latin typeface="+mj-lt"/>
                <a:ea typeface="+mj-ea"/>
                <a:cs typeface="+mj-cs"/>
                <a:sym typeface="Helvetica"/>
              </a:rPr>
              <a:t>Slides</a:t>
            </a:r>
            <a:r>
              <a:rPr>
                <a:latin typeface="+mj-lt"/>
                <a:ea typeface="+mj-ea"/>
                <a:cs typeface="+mj-cs"/>
                <a:sym typeface="Helvetica"/>
              </a:rPr>
              <a:t>: &lt;</a:t>
            </a:r>
            <a:r>
              <a:rPr u="sng">
                <a:solidFill>
                  <a:srgbClr val="0000FF"/>
                </a:solidFill>
                <a:uFill>
                  <a:solidFill>
                    <a:srgbClr val="0000FF"/>
                  </a:solidFill>
                </a:uFill>
                <a:hlinkClick r:id="rId2" invalidUrl="" action="" tgtFrame="" tooltip="" history="1" highlightClick="0" endSnd="0"/>
              </a:rPr>
              <a:t>https://github.com/braddelong/public-files/blob/master/econ-135-lecture-4.pptx</a:t>
            </a:r>
            <a:r>
              <a:rPr>
                <a:latin typeface="+mj-lt"/>
                <a:ea typeface="+mj-ea"/>
                <a:cs typeface="+mj-cs"/>
                <a:sym typeface="Helvetica"/>
              </a:rPr>
              <a:t>&gt;</a:t>
            </a:r>
            <a:endParaRPr>
              <a:latin typeface="+mj-lt"/>
              <a:ea typeface="+mj-ea"/>
              <a:cs typeface="+mj-cs"/>
              <a:sym typeface="Helvetica"/>
            </a:endParaRPr>
          </a:p>
          <a:p>
            <a:pPr marL="0" indent="0">
              <a:spcBef>
                <a:spcPts val="0"/>
              </a:spcBef>
              <a:buSzTx/>
              <a:buFontTx/>
              <a:buNone/>
              <a:defRPr sz="2400">
                <a:latin typeface="Times New Roman"/>
                <a:ea typeface="Times New Roman"/>
                <a:cs typeface="Times New Roman"/>
                <a:sym typeface="Times New Roman"/>
              </a:defRPr>
            </a:pPr>
            <a:r>
              <a:rPr b="1">
                <a:latin typeface="+mj-lt"/>
                <a:ea typeface="+mj-ea"/>
                <a:cs typeface="+mj-cs"/>
                <a:sym typeface="Helvetica"/>
              </a:rPr>
              <a:t>Read After: </a:t>
            </a:r>
            <a:r>
              <a:rPr>
                <a:latin typeface="+mj-lt"/>
                <a:ea typeface="+mj-ea"/>
                <a:cs typeface="+mj-cs"/>
                <a:sym typeface="Helvetica"/>
              </a:rPr>
              <a:t>J. Bradford DeLong: Lecture Notes: Determinants of Progress &lt;</a:t>
            </a:r>
            <a:r>
              <a:rPr u="sng">
                <a:solidFill>
                  <a:srgbClr val="0000FF"/>
                </a:solidFill>
                <a:uFill>
                  <a:solidFill>
                    <a:srgbClr val="0000FF"/>
                  </a:solidFill>
                </a:uFill>
                <a:hlinkClick r:id="rId3" invalidUrl="" action="" tgtFrame="" tooltip="" history="1" highlightClick="0" endSnd="0"/>
              </a:rPr>
              <a:t>https://nbviewer.jupyter.org/github/braddelong/long-form-drafts/blob/master/solow-model-6-innovation.ipynb</a:t>
            </a:r>
            <a:r>
              <a:rPr>
                <a:latin typeface="+mj-lt"/>
                <a:ea typeface="+mj-ea"/>
                <a:cs typeface="+mj-cs"/>
                <a:sym typeface="Helvetica"/>
              </a:rPr>
              <a:t>&gt;</a:t>
            </a:r>
            <a:endParaRPr>
              <a:latin typeface="+mj-lt"/>
              <a:ea typeface="+mj-ea"/>
              <a:cs typeface="+mj-cs"/>
              <a:sym typeface="Helvetica"/>
            </a:endParaRPr>
          </a:p>
          <a:p>
            <a:pPr marL="0" indent="0">
              <a:spcBef>
                <a:spcPts val="0"/>
              </a:spcBef>
              <a:buSzTx/>
              <a:buFontTx/>
              <a:buNone/>
              <a:defRPr sz="2400">
                <a:latin typeface="Times New Roman"/>
                <a:ea typeface="Times New Roman"/>
                <a:cs typeface="Times New Roman"/>
                <a:sym typeface="Times New Roman"/>
              </a:defRPr>
            </a:pPr>
            <a:r>
              <a:rPr b="1">
                <a:latin typeface="+mj-lt"/>
                <a:ea typeface="+mj-ea"/>
                <a:cs typeface="+mj-cs"/>
                <a:sym typeface="Helvetica"/>
              </a:rPr>
              <a:t>Files</a:t>
            </a:r>
            <a:r>
              <a:rPr>
                <a:latin typeface="+mj-lt"/>
                <a:ea typeface="+mj-ea"/>
                <a:cs typeface="+mj-cs"/>
                <a:sym typeface="Helvetica"/>
              </a:rPr>
              <a:t>: datahub: &lt;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http://datahub.berkeley.edu/user-redirect/interact?account=braddelong&amp;repo=long-form-drafts&amp;branch=master&amp;path=solow-model-6-innovation.ipynb</a:t>
            </a:r>
            <a:r>
              <a:rPr b="1">
                <a:latin typeface="+mj-lt"/>
                <a:ea typeface="+mj-ea"/>
                <a:cs typeface="+mj-cs"/>
                <a:sym typeface="Helvetica"/>
              </a:rPr>
              <a:t>&gt;</a:t>
            </a:r>
            <a:endParaRPr b="1">
              <a:latin typeface="+mj-lt"/>
              <a:ea typeface="+mj-ea"/>
              <a:cs typeface="+mj-cs"/>
              <a:sym typeface="Helvetica"/>
            </a:endParaRPr>
          </a:p>
          <a:p>
            <a:pPr marL="0" indent="0">
              <a:spcBef>
                <a:spcPts val="0"/>
              </a:spcBef>
              <a:buSzTx/>
              <a:buFontTx/>
              <a:buNone/>
              <a:defRPr sz="2400">
                <a:latin typeface="Times New Roman"/>
                <a:ea typeface="Times New Roman"/>
                <a:cs typeface="Times New Roman"/>
                <a:sym typeface="Times New Roman"/>
              </a:defRPr>
            </a:pPr>
          </a:p>
          <a:p>
            <a:pPr marL="320842" indent="-320842">
              <a:spcBef>
                <a:spcPts val="1200"/>
              </a:spcBef>
              <a:buFontTx/>
              <a:buAutoNum type="arabicPeriod" startAt="1"/>
              <a:defRPr b="1" sz="2400">
                <a:latin typeface="Times New Roman"/>
                <a:ea typeface="Times New Roman"/>
                <a:cs typeface="Times New Roman"/>
                <a:sym typeface="Times New Roman"/>
              </a:defRPr>
            </a:pPr>
            <a:r>
              <a:t>Assignment:</a:t>
            </a:r>
            <a:r>
              <a:rPr b="0"/>
              <a:t> Malthusian economies paper &lt;</a:t>
            </a:r>
            <a:r>
              <a:rPr b="0" u="sng">
                <a:solidFill>
                  <a:srgbClr val="0000FF"/>
                </a:solidFill>
                <a:uFill>
                  <a:solidFill>
                    <a:srgbClr val="0000FF"/>
                  </a:solidFill>
                </a:uFill>
                <a:hlinkClick r:id="rId5" invalidUrl="" action="" tgtFrame="" tooltip="" history="1" highlightClick="0" endSnd="0"/>
              </a:rPr>
              <a:t>https://bcourses.berkeley.edu/courses/1487685/assignments/8065917</a:t>
            </a:r>
            <a:r>
              <a:rPr b="0"/>
              <a:t>&gt;</a:t>
            </a:r>
          </a:p>
        </p:txBody>
      </p:sp>
      <p:sp>
        <p:nvSpPr>
          <p:cNvPr id="40" name="Lecture 4: Ideas Growth"/>
          <p:cNvSpPr txBox="1"/>
          <p:nvPr>
            <p:ph type="title" idx="4294967295"/>
          </p:nvPr>
        </p:nvSpPr>
        <p:spPr>
          <a:xfrm>
            <a:off x="277663" y="-1"/>
            <a:ext cx="8572501" cy="1270001"/>
          </a:xfrm>
          <a:prstGeom prst="rect">
            <a:avLst/>
          </a:prstGeom>
        </p:spPr>
        <p:txBody>
          <a:bodyPr>
            <a:normAutofit fontScale="100000" lnSpcReduction="0"/>
          </a:bodyPr>
          <a:lstStyle>
            <a:lvl1pPr defTabSz="443484">
              <a:defRPr sz="5820">
                <a:latin typeface="+mj-lt"/>
                <a:ea typeface="+mj-ea"/>
                <a:cs typeface="+mj-cs"/>
                <a:sym typeface="Helvetica"/>
              </a:defRPr>
            </a:lvl1pPr>
          </a:lstStyle>
          <a:p>
            <a:pPr/>
            <a:r>
              <a:t>Lecture 4: Ideas Growth</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20"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21"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24"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125"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128"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129"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130"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131"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132"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133"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134"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135"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8"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1"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2"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Big Ideas: Lecture 4: Idea Stock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4: Idea Stock Growth</a:t>
            </a:r>
          </a:p>
        </p:txBody>
      </p:sp>
      <p:sp>
        <p:nvSpPr>
          <p:cNvPr id="145" name="Takeaways from this lecture:…"/>
          <p:cNvSpPr txBox="1"/>
          <p:nvPr>
            <p:ph type="body" idx="4294967295"/>
          </p:nvPr>
        </p:nvSpPr>
        <p:spPr>
          <a:xfrm>
            <a:off x="277663" y="1270000"/>
            <a:ext cx="8572501" cy="5310441"/>
          </a:xfrm>
          <a:prstGeom prst="rect">
            <a:avLst/>
          </a:prstGeom>
        </p:spPr>
        <p:txBody>
          <a:bodyPr>
            <a:normAutofit fontScale="100000" lnSpcReduction="0"/>
          </a:bodyPr>
          <a:lstStyle/>
          <a:p>
            <a:pPr marL="0" indent="0" defTabSz="324611">
              <a:spcBef>
                <a:spcPts val="800"/>
              </a:spcBef>
              <a:buSzTx/>
              <a:buFontTx/>
              <a:buNone/>
              <a:defRPr sz="1703">
                <a:latin typeface="+mj-lt"/>
                <a:ea typeface="+mj-ea"/>
                <a:cs typeface="+mj-cs"/>
                <a:sym typeface="Helvetica"/>
              </a:defRPr>
            </a:pPr>
            <a:r>
              <a:rPr b="1"/>
              <a:t>Takeaways from this lecture:</a:t>
            </a:r>
            <a:endParaRPr b="1"/>
          </a:p>
          <a:p>
            <a:pPr marL="0" indent="0" defTabSz="324611">
              <a:spcBef>
                <a:spcPts val="800"/>
              </a:spcBef>
              <a:buSzTx/>
              <a:buFontTx/>
              <a:buNone/>
              <a:defRPr sz="1703">
                <a:latin typeface="+mj-lt"/>
                <a:ea typeface="+mj-ea"/>
                <a:cs typeface="+mj-cs"/>
                <a:sym typeface="Helvetica"/>
              </a:defRPr>
            </a:pPr>
          </a:p>
          <a:p>
            <a:pPr marL="170848" indent="-170848" defTabSz="324611">
              <a:spcBef>
                <a:spcPts val="800"/>
              </a:spcBef>
              <a:buFontTx/>
              <a:defRPr sz="1703">
                <a:latin typeface="Times New Roman"/>
                <a:ea typeface="Times New Roman"/>
                <a:cs typeface="Times New Roman"/>
                <a:sym typeface="Times New Roman"/>
              </a:defRPr>
            </a:pPr>
            <a:r>
              <a:t>People were ingenious and inventive back before 1500, yet standards of living did not increase</a:t>
            </a:r>
          </a:p>
          <a:p>
            <a:pPr marL="170848" indent="-170848" defTabSz="324611">
              <a:spcBef>
                <a:spcPts val="800"/>
              </a:spcBef>
              <a:buFontTx/>
              <a:defRPr sz="1703">
                <a:latin typeface="Times New Roman"/>
                <a:ea typeface="Times New Roman"/>
                <a:cs typeface="Times New Roman"/>
                <a:sym typeface="Times New Roman"/>
              </a:defRPr>
            </a:pPr>
            <a:r>
              <a:t>Populations, however, did: slowly</a:t>
            </a:r>
          </a:p>
          <a:p>
            <a:pPr marL="170848" indent="-170848" defTabSz="324611">
              <a:spcBef>
                <a:spcPts val="800"/>
              </a:spcBef>
              <a:buFontTx/>
              <a:defRPr sz="1703">
                <a:latin typeface="Times New Roman"/>
                <a:ea typeface="Times New Roman"/>
                <a:cs typeface="Times New Roman"/>
                <a:sym typeface="Times New Roman"/>
              </a:defRPr>
            </a:pPr>
            <a:r>
              <a:t>THEN WE GET AN EXPLOSION</a:t>
            </a:r>
          </a:p>
          <a:p>
            <a:pPr lvl="1" marL="441358" indent="-170848" defTabSz="324611">
              <a:spcBef>
                <a:spcPts val="800"/>
              </a:spcBef>
              <a:buFontTx/>
              <a:buChar char="•"/>
              <a:defRPr sz="1703">
                <a:latin typeface="Times New Roman"/>
                <a:ea typeface="Times New Roman"/>
                <a:cs typeface="Times New Roman"/>
                <a:sym typeface="Times New Roman"/>
              </a:defRPr>
            </a:pPr>
            <a:r>
              <a:t>Two heads are better than one at R&amp;D. Does not quite work…</a:t>
            </a:r>
          </a:p>
          <a:p>
            <a:pPr lvl="2" marL="711868" indent="-170848" defTabSz="324611">
              <a:spcBef>
                <a:spcPts val="800"/>
              </a:spcBef>
              <a:buFontTx/>
              <a:defRPr sz="1703">
                <a:latin typeface="Times New Roman"/>
                <a:ea typeface="Times New Roman"/>
                <a:cs typeface="Times New Roman"/>
                <a:sym typeface="Times New Roman"/>
              </a:defRPr>
            </a:pPr>
            <a:r>
              <a:t>Explosion too soon…</a:t>
            </a:r>
          </a:p>
          <a:p>
            <a:pPr lvl="2" marL="711868" indent="-170848" defTabSz="324611">
              <a:spcBef>
                <a:spcPts val="800"/>
              </a:spcBef>
              <a:buFontTx/>
              <a:defRPr sz="1703">
                <a:latin typeface="Times New Roman"/>
                <a:ea typeface="Times New Roman"/>
                <a:cs typeface="Times New Roman"/>
                <a:sym typeface="Times New Roman"/>
              </a:defRPr>
            </a:pPr>
            <a:r>
              <a:t>Even with research stepping on its toes…</a:t>
            </a:r>
          </a:p>
          <a:p>
            <a:pPr lvl="2" marL="711868" indent="-170848" defTabSz="324611">
              <a:spcBef>
                <a:spcPts val="800"/>
              </a:spcBef>
              <a:buFontTx/>
              <a:defRPr sz="1703">
                <a:latin typeface="Times New Roman"/>
                <a:ea typeface="Times New Roman"/>
                <a:cs typeface="Times New Roman"/>
                <a:sym typeface="Times New Roman"/>
              </a:defRPr>
            </a:pPr>
            <a:r>
              <a:t>And writing, cities, printing, &amp;c. should have boosted research…</a:t>
            </a:r>
          </a:p>
          <a:p>
            <a:pPr lvl="1" marL="441358" indent="-170848" defTabSz="324611">
              <a:spcBef>
                <a:spcPts val="800"/>
              </a:spcBef>
              <a:buFontTx/>
              <a:buChar char="•"/>
              <a:defRPr sz="1703">
                <a:latin typeface="Times New Roman"/>
                <a:ea typeface="Times New Roman"/>
                <a:cs typeface="Times New Roman"/>
                <a:sym typeface="Times New Roman"/>
              </a:defRPr>
            </a:pPr>
            <a:r>
              <a:t>Picking the low-hanging fruit?</a:t>
            </a:r>
          </a:p>
          <a:p>
            <a:pPr marL="170848" indent="-170848" defTabSz="324611">
              <a:spcBef>
                <a:spcPts val="800"/>
              </a:spcBef>
              <a:buFontTx/>
              <a:defRPr sz="1703">
                <a:latin typeface="Times New Roman"/>
                <a:ea typeface="Times New Roman"/>
                <a:cs typeface="Times New Roman"/>
                <a:sym typeface="Times New Roman"/>
              </a:defRPr>
            </a:pPr>
            <a:r>
              <a:t>Agrarian age: h* = 0.035%/year; n</a:t>
            </a:r>
            <a:r>
              <a:rPr baseline="-5999"/>
              <a:t>stem</a:t>
            </a:r>
            <a:r>
              <a:t> = 0.07%/year; 𝜆/(1−𝜙) = 1/2</a:t>
            </a:r>
          </a:p>
          <a:p>
            <a:pPr marL="170848" indent="-170848" defTabSz="324611">
              <a:spcBef>
                <a:spcPts val="800"/>
              </a:spcBef>
              <a:buFontTx/>
              <a:defRPr sz="1703">
                <a:latin typeface="Times New Roman"/>
                <a:ea typeface="Times New Roman"/>
                <a:cs typeface="Times New Roman"/>
                <a:sym typeface="Times New Roman"/>
              </a:defRPr>
            </a:pPr>
            <a:r>
              <a:t>MEG age: h* = 2%/year; n</a:t>
            </a:r>
            <a:r>
              <a:rPr baseline="-5999"/>
              <a:t>stem</a:t>
            </a:r>
            <a:r>
              <a:t> = 6%/year; 𝜆/(1−𝜙) = 1/3</a:t>
            </a:r>
          </a:p>
          <a:p>
            <a:pPr marL="170848" indent="-170848" defTabSz="324611">
              <a:spcBef>
                <a:spcPts val="800"/>
              </a:spcBef>
              <a:buFontTx/>
              <a:defRPr sz="1703">
                <a:latin typeface="Times New Roman"/>
                <a:ea typeface="Times New Roman"/>
                <a:cs typeface="Times New Roman"/>
                <a:sym typeface="Times New Roman"/>
              </a:defRPr>
            </a:pPr>
            <a:r>
              <a:t>What causes the increase in L</a:t>
            </a:r>
            <a:r>
              <a:rPr baseline="-5999"/>
              <a:t>stem</a:t>
            </a:r>
            <a:r>
              <a:t>?</a:t>
            </a:r>
          </a:p>
          <a:p>
            <a:pPr marL="170848" indent="-170848" defTabSz="324611">
              <a:spcBef>
                <a:spcPts val="800"/>
              </a:spcBef>
              <a:buFontTx/>
              <a:defRPr sz="1703">
                <a:latin typeface="Times New Roman"/>
                <a:ea typeface="Times New Roman"/>
                <a:cs typeface="Times New Roman"/>
                <a:sym typeface="Times New Roman"/>
              </a:defRPr>
            </a:pPr>
            <a:r>
              <a:t>What institutions make it profitable for n</a:t>
            </a:r>
            <a:r>
              <a:rPr baseline="-5999"/>
              <a:t>stem</a:t>
            </a:r>
            <a:r>
              <a:t> to be higher?</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atch Our Breath…"/>
          <p:cNvSpPr txBox="1"/>
          <p:nvPr>
            <p:ph type="title"/>
          </p:nvPr>
        </p:nvSpPr>
        <p:spPr>
          <a:xfrm>
            <a:off x="276457" y="-1"/>
            <a:ext cx="8572501" cy="1270001"/>
          </a:xfrm>
          <a:prstGeom prst="rect">
            <a:avLst/>
          </a:prstGeom>
        </p:spPr>
        <p:txBody>
          <a:bodyPr/>
          <a:lstStyle/>
          <a:p>
            <a:pPr/>
            <a:r>
              <a:t>Catch Our Breath…</a:t>
            </a:r>
          </a:p>
        </p:txBody>
      </p:sp>
      <p:sp>
        <p:nvSpPr>
          <p:cNvPr id="148"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49"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50"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Notes"/>
          <p:cNvSpPr txBox="1"/>
          <p:nvPr>
            <p:ph type="title"/>
          </p:nvPr>
        </p:nvSpPr>
        <p:spPr>
          <a:xfrm>
            <a:off x="276457" y="-1"/>
            <a:ext cx="8572501" cy="1270001"/>
          </a:xfrm>
          <a:prstGeom prst="rect">
            <a:avLst/>
          </a:prstGeom>
        </p:spPr>
        <p:txBody>
          <a:bodyPr/>
          <a:lstStyle/>
          <a:p>
            <a:pPr/>
            <a:r>
              <a:t>Notes</a:t>
            </a:r>
          </a:p>
        </p:txBody>
      </p:sp>
      <p:sp>
        <p:nvSpPr>
          <p:cNvPr id="153"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54"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55"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Michael Kremer (1993): Population Growth and Technological Change: One Million B.C. to 1990 &lt;https://delong.typepad.com/files/kremer-million.pdf&gt;...…"/>
          <p:cNvSpPr txBox="1"/>
          <p:nvPr>
            <p:ph type="body" idx="4294967295"/>
          </p:nvPr>
        </p:nvSpPr>
        <p:spPr>
          <a:xfrm>
            <a:off x="277663" y="1270000"/>
            <a:ext cx="8572501" cy="5397500"/>
          </a:xfrm>
          <a:prstGeom prst="rect">
            <a:avLst/>
          </a:prstGeom>
        </p:spPr>
        <p:txBody>
          <a:bodyPr>
            <a:normAutofit fontScale="100000" lnSpcReduction="0"/>
          </a:bodyPr>
          <a:lstStyle/>
          <a:p>
            <a:pPr marL="182879" indent="-182879" defTabSz="347472">
              <a:spcBef>
                <a:spcPts val="900"/>
              </a:spcBef>
              <a:buFontTx/>
              <a:defRPr b="1" sz="1824">
                <a:latin typeface="Times New Roman"/>
                <a:ea typeface="Times New Roman"/>
                <a:cs typeface="Times New Roman"/>
                <a:sym typeface="Times New Roman"/>
              </a:defRPr>
            </a:pPr>
            <a:r>
              <a:rPr b="0"/>
              <a:t>Michael Kremer (1993): Population Growth and Technological Change: One Million B.C. to 1990 &lt;</a:t>
            </a:r>
            <a:r>
              <a:rPr b="0" u="sng">
                <a:solidFill>
                  <a:srgbClr val="0000FF"/>
                </a:solidFill>
                <a:uFill>
                  <a:solidFill>
                    <a:srgbClr val="0000FF"/>
                  </a:solidFill>
                </a:uFill>
                <a:hlinkClick r:id="rId2" invalidUrl="" action="" tgtFrame="" tooltip="" history="1" highlightClick="0" endSnd="0"/>
              </a:rPr>
              <a:t>https://delong.typepad.com/files/kremer-million.pdf</a:t>
            </a:r>
            <a:r>
              <a:rPr b="0"/>
              <a:t>&gt;...</a:t>
            </a:r>
            <a:endParaRPr b="0"/>
          </a:p>
          <a:p>
            <a:pPr marL="182879" indent="-182879" defTabSz="347472">
              <a:spcBef>
                <a:spcPts val="900"/>
              </a:spcBef>
              <a:buFontTx/>
              <a:defRPr b="1" sz="1824">
                <a:latin typeface="Times New Roman"/>
                <a:ea typeface="Times New Roman"/>
                <a:cs typeface="Times New Roman"/>
                <a:sym typeface="Times New Roman"/>
              </a:defRPr>
            </a:pPr>
            <a:r>
              <a:rPr b="0"/>
              <a:t>Charles I. Jones and Peter J. Klenow: Beyond GDP? Welfare across Countries and Time &lt;</a:t>
            </a:r>
            <a:r>
              <a:rPr b="0" u="sng">
                <a:solidFill>
                  <a:srgbClr val="0000FF"/>
                </a:solidFill>
                <a:uFill>
                  <a:solidFill>
                    <a:srgbClr val="0000FF"/>
                  </a:solidFill>
                </a:uFill>
                <a:hlinkClick r:id="rId3" invalidUrl="" action="" tgtFrame="" tooltip="" history="1" highlightClick="0" endSnd="0"/>
              </a:rPr>
              <a:t>https://web.stanford.edu/~chadj/JonesKlenowAER2016.pdf</a:t>
            </a:r>
            <a:r>
              <a:rPr b="0"/>
              <a:t>&gt;... </a:t>
            </a:r>
            <a:endParaRPr b="0"/>
          </a:p>
          <a:p>
            <a:pPr marL="182879" indent="-182879" defTabSz="347472">
              <a:spcBef>
                <a:spcPts val="900"/>
              </a:spcBef>
              <a:buFontTx/>
              <a:defRPr b="1" sz="1824">
                <a:latin typeface="Times New Roman"/>
                <a:ea typeface="Times New Roman"/>
                <a:cs typeface="Times New Roman"/>
                <a:sym typeface="Times New Roman"/>
              </a:defRPr>
            </a:pPr>
            <a:r>
              <a:rPr b="0"/>
              <a:t>Chang-Tai Hsieh, Erik Hurst, Charles I. Jones, &amp; Peter J. Klenow: The Allocation of Talent &amp; U.S. Economic Growth &lt;</a:t>
            </a:r>
            <a:r>
              <a:rPr b="0" u="sng">
                <a:solidFill>
                  <a:srgbClr val="0000FF"/>
                </a:solidFill>
                <a:uFill>
                  <a:solidFill>
                    <a:srgbClr val="0000FF"/>
                  </a:solidFill>
                </a:uFill>
                <a:hlinkClick r:id="rId4" invalidUrl="" action="" tgtFrame="" tooltip="" history="1" highlightClick="0" endSnd="0"/>
              </a:rPr>
              <a:t>https://web.stanford.edu/~chadj/HHJK.pdf</a:t>
            </a:r>
            <a:r>
              <a:rPr b="0"/>
              <a:t>&gt;...</a:t>
            </a:r>
            <a:endParaRPr b="0"/>
          </a:p>
          <a:p>
            <a:pPr marL="182879" indent="-182879" defTabSz="347472">
              <a:spcBef>
                <a:spcPts val="900"/>
              </a:spcBef>
              <a:buFontTx/>
              <a:defRPr b="1" sz="1824">
                <a:latin typeface="Times New Roman"/>
                <a:ea typeface="Times New Roman"/>
                <a:cs typeface="Times New Roman"/>
                <a:sym typeface="Times New Roman"/>
              </a:defRPr>
            </a:pPr>
            <a:r>
              <a:rPr b="0"/>
              <a:t>C.I. Jones: The Facts of Economic Growth &lt;</a:t>
            </a:r>
            <a:r>
              <a:rPr b="0" u="sng">
                <a:solidFill>
                  <a:srgbClr val="0000FF"/>
                </a:solidFill>
                <a:uFill>
                  <a:solidFill>
                    <a:srgbClr val="0000FF"/>
                  </a:solidFill>
                </a:uFill>
                <a:hlinkClick r:id="rId5" invalidUrl="" action="" tgtFrame="" tooltip="" history="1" highlightClick="0" endSnd="0"/>
              </a:rPr>
              <a:t>https://web.stanford.edu/~chadj/facts.pdf</a:t>
            </a:r>
            <a:r>
              <a:rPr b="0"/>
              <a:t>&gt;... </a:t>
            </a:r>
            <a:endParaRPr b="0"/>
          </a:p>
          <a:p>
            <a:pPr marL="182879" indent="-182879" defTabSz="347472">
              <a:spcBef>
                <a:spcPts val="900"/>
              </a:spcBef>
              <a:buFontTx/>
              <a:defRPr b="1" sz="1824">
                <a:latin typeface="Times New Roman"/>
                <a:ea typeface="Times New Roman"/>
                <a:cs typeface="Times New Roman"/>
                <a:sym typeface="Times New Roman"/>
              </a:defRPr>
            </a:pPr>
            <a:r>
              <a:rPr b="0"/>
              <a:t>Philippe Aghion, Benjamin F. Jones, &amp; Charles I. Jones: Artificial Intelligence &amp; Economic Growth &lt;</a:t>
            </a:r>
            <a:r>
              <a:rPr b="0" u="sng">
                <a:solidFill>
                  <a:srgbClr val="0000FF"/>
                </a:solidFill>
                <a:uFill>
                  <a:solidFill>
                    <a:srgbClr val="0000FF"/>
                  </a:solidFill>
                </a:uFill>
                <a:hlinkClick r:id="rId6" invalidUrl="" action="" tgtFrame="" tooltip="" history="1" highlightClick="0" endSnd="0"/>
              </a:rPr>
              <a:t>https://web.stanford.edu/~chadj/AJJ-AIandGrowth.pdf</a:t>
            </a:r>
            <a:r>
              <a:rPr b="0"/>
              <a:t>&gt;... </a:t>
            </a:r>
            <a:endParaRPr b="0"/>
          </a:p>
          <a:p>
            <a:pPr marL="182879" indent="-182879" defTabSz="347472">
              <a:spcBef>
                <a:spcPts val="900"/>
              </a:spcBef>
              <a:buFontTx/>
              <a:defRPr b="1" sz="1824">
                <a:latin typeface="Times New Roman"/>
                <a:ea typeface="Times New Roman"/>
                <a:cs typeface="Times New Roman"/>
                <a:sym typeface="Times New Roman"/>
              </a:defRPr>
            </a:pPr>
            <a:r>
              <a:rPr b="0"/>
              <a:t>Charles I. Jones: Paul Romer: Ideas, Nonrivalry, &amp; Endogenous Growth &lt;</a:t>
            </a:r>
            <a:r>
              <a:rPr b="0" u="sng">
                <a:solidFill>
                  <a:srgbClr val="0000FF"/>
                </a:solidFill>
                <a:uFill>
                  <a:solidFill>
                    <a:srgbClr val="0000FF"/>
                  </a:solidFill>
                </a:uFill>
                <a:hlinkClick r:id="rId7" invalidUrl="" action="" tgtFrame="" tooltip="" history="1" highlightClick="0" endSnd="0"/>
              </a:rPr>
              <a:t>https://web.stanford.edu/~chadj/RomerNobel.pdf</a:t>
            </a:r>
            <a:r>
              <a:rPr b="0"/>
              <a:t>&gt;... </a:t>
            </a:r>
            <a:endParaRPr b="0"/>
          </a:p>
          <a:p>
            <a:pPr marL="182879" indent="-182879" defTabSz="347472">
              <a:spcBef>
                <a:spcPts val="900"/>
              </a:spcBef>
              <a:buFontTx/>
              <a:defRPr b="1" sz="1824">
                <a:latin typeface="Times New Roman"/>
                <a:ea typeface="Times New Roman"/>
                <a:cs typeface="Times New Roman"/>
                <a:sym typeface="Times New Roman"/>
              </a:defRPr>
            </a:pPr>
            <a:r>
              <a:rPr b="0"/>
              <a:t>Richard R. Nelson &amp; Howard Pack: The Asian Miracle &amp; Modern Growth Theory &lt;</a:t>
            </a:r>
            <a:r>
              <a:rPr b="0" u="sng">
                <a:solidFill>
                  <a:srgbClr val="0000FF"/>
                </a:solidFill>
                <a:uFill>
                  <a:solidFill>
                    <a:srgbClr val="0000FF"/>
                  </a:solidFill>
                </a:uFill>
                <a:hlinkClick r:id="rId8" invalidUrl="" action="" tgtFrame="" tooltip="" history="1" highlightClick="0" endSnd="0"/>
              </a:rPr>
              <a:t>http://citeseerx.ist.psu.edu/viewdoc/download?doi=10.1.1.977.8217&amp;rep=rep1&amp;type=pdf</a:t>
            </a:r>
            <a:r>
              <a:rPr b="0"/>
              <a:t>&gt;... </a:t>
            </a:r>
            <a:endParaRPr b="0"/>
          </a:p>
          <a:p>
            <a:pPr marL="182879" indent="-182879" defTabSz="347472">
              <a:spcBef>
                <a:spcPts val="900"/>
              </a:spcBef>
              <a:buFontTx/>
              <a:defRPr b="1" sz="1824">
                <a:latin typeface="Times New Roman"/>
                <a:ea typeface="Times New Roman"/>
                <a:cs typeface="Times New Roman"/>
                <a:sym typeface="Times New Roman"/>
              </a:defRPr>
            </a:pPr>
            <a:r>
              <a:rPr b="0"/>
              <a:t>Charles I. Jones &amp; Paul M. Romer: The New Kaldor Facts: Ideas, Institutions, Population, &amp; Human Capital &lt;</a:t>
            </a:r>
            <a:r>
              <a:rPr b="0" u="sng">
                <a:solidFill>
                  <a:srgbClr val="0000FF"/>
                </a:solidFill>
                <a:uFill>
                  <a:solidFill>
                    <a:srgbClr val="0000FF"/>
                  </a:solidFill>
                </a:uFill>
                <a:hlinkClick r:id="rId9" invalidUrl="" action="" tgtFrame="" tooltip="" history="1" highlightClick="0" endSnd="0"/>
              </a:rPr>
              <a:t>https://web.stanford.edu/~chadj/JonesRomer2010.pdf</a:t>
            </a:r>
            <a:r>
              <a:rPr b="0"/>
              <a:t>&gt;... </a:t>
            </a:r>
          </a:p>
        </p:txBody>
      </p:sp>
      <p:sp>
        <p:nvSpPr>
          <p:cNvPr id="43" name="MOAR References"/>
          <p:cNvSpPr txBox="1"/>
          <p:nvPr>
            <p:ph type="title" idx="4294967295"/>
          </p:nvPr>
        </p:nvSpPr>
        <p:spPr>
          <a:xfrm>
            <a:off x="277663" y="-1"/>
            <a:ext cx="8572501" cy="1270001"/>
          </a:xfrm>
          <a:prstGeom prst="rect">
            <a:avLst/>
          </a:prstGeom>
        </p:spPr>
        <p:txBody>
          <a:bodyPr>
            <a:normAutofit fontScale="100000" lnSpcReduction="0"/>
          </a:bodyPr>
          <a:lstStyle/>
          <a:p>
            <a:pPr>
              <a:defRPr sz="6000">
                <a:latin typeface="+mj-lt"/>
                <a:ea typeface="+mj-ea"/>
                <a:cs typeface="+mj-cs"/>
                <a:sym typeface="Helvetica"/>
              </a:defRPr>
            </a:pPr>
            <a:r>
              <a:t>MOAR</a:t>
            </a:r>
            <a:r>
              <a:rPr b="0"/>
              <a:t> </a:t>
            </a:r>
            <a:r>
              <a:t>References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97179">
              <a:defRPr sz="3900"/>
            </a:pPr>
            <a:r>
              <a:t>Long-Run Patterns: Global </a:t>
            </a:r>
            <a:r>
              <a:rPr i="1"/>
              <a:t>h</a:t>
            </a:r>
            <a:r>
              <a:t>, </a:t>
            </a:r>
            <a:r>
              <a:rPr i="1"/>
              <a:t>g</a:t>
            </a:r>
            <a:r>
              <a:t>, &amp; </a:t>
            </a:r>
            <a:r>
              <a:rPr i="1"/>
              <a:t>n</a:t>
            </a:r>
          </a:p>
        </p:txBody>
      </p:sp>
      <p:pic>
        <p:nvPicPr>
          <p:cNvPr id="46"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49"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50"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Wes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“West”?</a:t>
            </a:r>
          </a:p>
        </p:txBody>
      </p:sp>
      <p:pic>
        <p:nvPicPr>
          <p:cNvPr id="53" name="Image" descr="Image"/>
          <p:cNvPicPr>
            <a:picLocks noChangeAspect="1"/>
          </p:cNvPicPr>
          <p:nvPr/>
        </p:nvPicPr>
        <p:blipFill>
          <a:blip r:embed="rId2">
            <a:extLst/>
          </a:blip>
          <a:stretch>
            <a:fillRect/>
          </a:stretch>
        </p:blipFill>
        <p:spPr>
          <a:xfrm>
            <a:off x="318444" y="1270000"/>
            <a:ext cx="3278041" cy="1478498"/>
          </a:xfrm>
          <a:prstGeom prst="rect">
            <a:avLst/>
          </a:prstGeom>
          <a:ln w="12700">
            <a:miter lim="400000"/>
          </a:ln>
        </p:spPr>
      </p:pic>
      <p:pic>
        <p:nvPicPr>
          <p:cNvPr id="54" name="Image" descr="Image"/>
          <p:cNvPicPr>
            <a:picLocks noChangeAspect="1"/>
          </p:cNvPicPr>
          <p:nvPr/>
        </p:nvPicPr>
        <p:blipFill>
          <a:blip r:embed="rId3">
            <a:extLst/>
          </a:blip>
          <a:stretch>
            <a:fillRect/>
          </a:stretch>
        </p:blipFill>
        <p:spPr>
          <a:xfrm>
            <a:off x="3596484" y="1270000"/>
            <a:ext cx="2367090" cy="1478498"/>
          </a:xfrm>
          <a:prstGeom prst="rect">
            <a:avLst/>
          </a:prstGeom>
          <a:ln w="12700">
            <a:miter lim="400000"/>
          </a:ln>
        </p:spPr>
      </p:pic>
      <p:pic>
        <p:nvPicPr>
          <p:cNvPr id="55" name="Image" descr="Image"/>
          <p:cNvPicPr>
            <a:picLocks noChangeAspect="1"/>
          </p:cNvPicPr>
          <p:nvPr/>
        </p:nvPicPr>
        <p:blipFill>
          <a:blip r:embed="rId4">
            <a:extLst/>
          </a:blip>
          <a:stretch>
            <a:fillRect/>
          </a:stretch>
        </p:blipFill>
        <p:spPr>
          <a:xfrm>
            <a:off x="5963573" y="1270000"/>
            <a:ext cx="2886591" cy="1478498"/>
          </a:xfrm>
          <a:prstGeom prst="rect">
            <a:avLst/>
          </a:prstGeom>
          <a:ln w="12700">
            <a:miter lim="400000"/>
          </a:ln>
        </p:spPr>
      </p:pic>
      <p:pic>
        <p:nvPicPr>
          <p:cNvPr id="56" name="Image" descr="Image"/>
          <p:cNvPicPr>
            <a:picLocks noChangeAspect="1"/>
          </p:cNvPicPr>
          <p:nvPr/>
        </p:nvPicPr>
        <p:blipFill>
          <a:blip r:embed="rId5">
            <a:extLst/>
          </a:blip>
          <a:srcRect l="0" t="22820" r="0" b="0"/>
          <a:stretch>
            <a:fillRect/>
          </a:stretch>
        </p:blipFill>
        <p:spPr>
          <a:xfrm>
            <a:off x="318444" y="2788615"/>
            <a:ext cx="3200401" cy="1881948"/>
          </a:xfrm>
          <a:prstGeom prst="rect">
            <a:avLst/>
          </a:prstGeom>
          <a:ln w="12700">
            <a:miter lim="400000"/>
          </a:ln>
        </p:spPr>
      </p:pic>
      <p:pic>
        <p:nvPicPr>
          <p:cNvPr id="57" name="Image" descr="Image"/>
          <p:cNvPicPr>
            <a:picLocks noChangeAspect="1"/>
          </p:cNvPicPr>
          <p:nvPr/>
        </p:nvPicPr>
        <p:blipFill>
          <a:blip r:embed="rId6">
            <a:extLst/>
          </a:blip>
          <a:srcRect l="0" t="0" r="0" b="21177"/>
          <a:stretch>
            <a:fillRect/>
          </a:stretch>
        </p:blipFill>
        <p:spPr>
          <a:xfrm>
            <a:off x="3518844" y="2748497"/>
            <a:ext cx="3115086" cy="1921999"/>
          </a:xfrm>
          <a:prstGeom prst="rect">
            <a:avLst/>
          </a:prstGeom>
          <a:ln w="12700">
            <a:miter lim="400000"/>
          </a:ln>
        </p:spPr>
      </p:pic>
      <p:pic>
        <p:nvPicPr>
          <p:cNvPr id="58" name="Image" descr="Image"/>
          <p:cNvPicPr>
            <a:picLocks noChangeAspect="1"/>
          </p:cNvPicPr>
          <p:nvPr/>
        </p:nvPicPr>
        <p:blipFill>
          <a:blip r:embed="rId7">
            <a:extLst/>
          </a:blip>
          <a:srcRect l="0" t="4335" r="26141" b="0"/>
          <a:stretch>
            <a:fillRect/>
          </a:stretch>
        </p:blipFill>
        <p:spPr>
          <a:xfrm>
            <a:off x="6229201" y="2788615"/>
            <a:ext cx="2620971" cy="1985804"/>
          </a:xfrm>
          <a:prstGeom prst="rect">
            <a:avLst/>
          </a:prstGeom>
          <a:ln w="12700">
            <a:miter lim="400000"/>
          </a:ln>
        </p:spPr>
      </p:pic>
      <p:pic>
        <p:nvPicPr>
          <p:cNvPr id="59" name="Image" descr="Image"/>
          <p:cNvPicPr>
            <a:picLocks noChangeAspect="1"/>
          </p:cNvPicPr>
          <p:nvPr/>
        </p:nvPicPr>
        <p:blipFill>
          <a:blip r:embed="rId8">
            <a:extLst/>
          </a:blip>
          <a:stretch>
            <a:fillRect/>
          </a:stretch>
        </p:blipFill>
        <p:spPr>
          <a:xfrm>
            <a:off x="318444" y="4710714"/>
            <a:ext cx="3216986" cy="2091732"/>
          </a:xfrm>
          <a:prstGeom prst="rect">
            <a:avLst/>
          </a:prstGeom>
          <a:ln w="12700">
            <a:miter lim="400000"/>
          </a:ln>
        </p:spPr>
      </p:pic>
      <p:pic>
        <p:nvPicPr>
          <p:cNvPr id="60" name="Image" descr="Image"/>
          <p:cNvPicPr>
            <a:picLocks noChangeAspect="1"/>
          </p:cNvPicPr>
          <p:nvPr/>
        </p:nvPicPr>
        <p:blipFill>
          <a:blip r:embed="rId9">
            <a:extLst/>
          </a:blip>
          <a:stretch>
            <a:fillRect/>
          </a:stretch>
        </p:blipFill>
        <p:spPr>
          <a:xfrm>
            <a:off x="3596483" y="4710714"/>
            <a:ext cx="1795558" cy="2091732"/>
          </a:xfrm>
          <a:prstGeom prst="rect">
            <a:avLst/>
          </a:prstGeom>
          <a:ln w="12700">
            <a:miter lim="400000"/>
          </a:ln>
        </p:spPr>
      </p:pic>
      <p:pic>
        <p:nvPicPr>
          <p:cNvPr id="61" name="Image" descr="Image"/>
          <p:cNvPicPr>
            <a:picLocks noChangeAspect="1"/>
          </p:cNvPicPr>
          <p:nvPr/>
        </p:nvPicPr>
        <p:blipFill>
          <a:blip r:embed="rId10">
            <a:extLst/>
          </a:blip>
          <a:srcRect l="0" t="27112" r="5834" b="0"/>
          <a:stretch>
            <a:fillRect/>
          </a:stretch>
        </p:blipFill>
        <p:spPr>
          <a:xfrm>
            <a:off x="5389761" y="4710714"/>
            <a:ext cx="3460475" cy="209173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Non-Rivalry"/>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Non-Rivalry</a:t>
            </a:r>
          </a:p>
        </p:txBody>
      </p:sp>
      <p:sp>
        <p:nvSpPr>
          <p:cNvPr id="64" name="One person's work in adding to H can rapidly benefit all—if it is allowed to spread:…"/>
          <p:cNvSpPr txBox="1"/>
          <p:nvPr>
            <p:ph type="body" idx="4294967295"/>
          </p:nvPr>
        </p:nvSpPr>
        <p:spPr>
          <a:xfrm>
            <a:off x="277663" y="1270000"/>
            <a:ext cx="5773059" cy="5394623"/>
          </a:xfrm>
          <a:prstGeom prst="rect">
            <a:avLst/>
          </a:prstGeom>
        </p:spPr>
        <p:txBody>
          <a:bodyPr>
            <a:normAutofit fontScale="100000" lnSpcReduction="0"/>
          </a:bodyPr>
          <a:lstStyle/>
          <a:p>
            <a:pPr marL="0" indent="0" defTabSz="242315">
              <a:spcBef>
                <a:spcPts val="0"/>
              </a:spcBef>
              <a:buSzTx/>
              <a:buFontTx/>
              <a:buNone/>
              <a:defRPr sz="1271">
                <a:latin typeface="Times New Roman"/>
                <a:ea typeface="Times New Roman"/>
                <a:cs typeface="Times New Roman"/>
                <a:sym typeface="Times New Roman"/>
              </a:defRPr>
            </a:pPr>
            <a:r>
              <a:rPr b="1">
                <a:latin typeface="+mj-lt"/>
                <a:ea typeface="+mj-ea"/>
                <a:cs typeface="+mj-cs"/>
                <a:sym typeface="Helvetica"/>
              </a:rPr>
              <a:t>One person's work in adding to </a:t>
            </a:r>
            <a:r>
              <a:rPr b="1" i="1">
                <a:latin typeface="+mj-lt"/>
                <a:ea typeface="+mj-ea"/>
                <a:cs typeface="+mj-cs"/>
                <a:sym typeface="Helvetica"/>
              </a:rPr>
              <a:t>H </a:t>
            </a:r>
            <a:r>
              <a:rPr b="1">
                <a:latin typeface="+mj-lt"/>
                <a:ea typeface="+mj-ea"/>
                <a:cs typeface="+mj-cs"/>
                <a:sym typeface="Helvetica"/>
              </a:rPr>
              <a:t>can rapidly benefit all—if it is allowed to spread:</a:t>
            </a:r>
            <a:endParaRPr b="1">
              <a:latin typeface="+mj-lt"/>
              <a:ea typeface="+mj-ea"/>
              <a:cs typeface="+mj-cs"/>
              <a:sym typeface="Helvetica"/>
            </a:endParaRPr>
          </a:p>
          <a:p>
            <a:pPr marL="0" indent="0" defTabSz="242315">
              <a:spcBef>
                <a:spcPts val="0"/>
              </a:spcBef>
              <a:buSzTx/>
              <a:buFontTx/>
              <a:buNone/>
              <a:defRPr sz="1271">
                <a:latin typeface="Times New Roman"/>
                <a:ea typeface="Times New Roman"/>
                <a:cs typeface="Times New Roman"/>
                <a:sym typeface="Times New Roman"/>
              </a:defRPr>
            </a:pPr>
          </a:p>
          <a:p>
            <a:pPr marL="127534" indent="-127534" defTabSz="242315">
              <a:spcBef>
                <a:spcPts val="600"/>
              </a:spcBef>
              <a:buFontTx/>
              <a:defRPr sz="1271">
                <a:latin typeface="Times New Roman"/>
                <a:ea typeface="Times New Roman"/>
                <a:cs typeface="Times New Roman"/>
                <a:sym typeface="Times New Roman"/>
              </a:defRPr>
            </a:pPr>
            <a:r>
              <a:t>Attempts to keep it from spreading—to limit knowledge's distribution by somehow charging those using it a price—must violate the optimality condition that the costs imposed on people for making use of commodities reflect and match the burden that their withdrawal of the commodities from the common stock imposes on the rest of the community</a:t>
            </a:r>
          </a:p>
          <a:p>
            <a:pPr marL="127534" indent="-127534" defTabSz="242315">
              <a:spcBef>
                <a:spcPts val="600"/>
              </a:spcBef>
              <a:buFontTx/>
              <a:defRPr sz="1271">
                <a:latin typeface="Times New Roman"/>
                <a:ea typeface="Times New Roman"/>
                <a:cs typeface="Times New Roman"/>
                <a:sym typeface="Times New Roman"/>
              </a:defRPr>
            </a:pPr>
            <a:r>
              <a:rPr b="1"/>
              <a:t>Friedrich Engels</a:t>
            </a:r>
            <a:r>
              <a:t> (1843): </a:t>
            </a:r>
            <a:r>
              <a:rPr i="1"/>
              <a:t>Outlines of a Critique of Political Economy</a:t>
            </a:r>
            <a:r>
              <a:t> &lt;</a:t>
            </a:r>
            <a:r>
              <a:rPr u="sng">
                <a:solidFill>
                  <a:srgbClr val="0000FF"/>
                </a:solidFill>
                <a:uFill>
                  <a:solidFill>
                    <a:srgbClr val="0000FF"/>
                  </a:solidFill>
                </a:uFill>
                <a:hlinkClick r:id="rId2" invalidUrl="" action="" tgtFrame="" tooltip="" history="1" highlightClick="0" endSnd="0"/>
              </a:rPr>
              <a:t>https://www.marxists.org/archive/marx/works/1844/df-jahrbucher/outlines.htm</a:t>
            </a:r>
            <a:r>
              <a:t>&gt;:</a:t>
            </a:r>
          </a:p>
          <a:p>
            <a:pPr lvl="1" marL="329464" indent="-127534" defTabSz="242315">
              <a:spcBef>
                <a:spcPts val="600"/>
              </a:spcBef>
              <a:buFontTx/>
              <a:buChar char="•"/>
              <a:defRPr sz="1271">
                <a:latin typeface="Times New Roman"/>
                <a:ea typeface="Times New Roman"/>
                <a:cs typeface="Times New Roman"/>
                <a:sym typeface="Times New Roman"/>
              </a:defRPr>
            </a:pPr>
            <a:r>
              <a:t>“According to the economists, the production costs of a commodity consist of three elements: the rent for the piece of land required to produce the raw material; the capital with its profit, and the wages for the labour required for production and manufacture.... [Since] capital is “stored-up labour”... two sides–the natural, objective side, land; and the human, subjective side, labour, which includes capital and, besides capital, a third factor which the economist does not think about–I mean the mental element of invention, of thought, alongside the physical element of sheer labour. </a:t>
            </a:r>
          </a:p>
          <a:p>
            <a:pPr lvl="1" marL="329464" indent="-127534" defTabSz="242315">
              <a:spcBef>
                <a:spcPts val="600"/>
              </a:spcBef>
              <a:buFontTx/>
              <a:buChar char="•"/>
              <a:defRPr sz="1271">
                <a:latin typeface="Times New Roman"/>
                <a:ea typeface="Times New Roman"/>
                <a:cs typeface="Times New Roman"/>
                <a:sym typeface="Times New Roman"/>
              </a:defRPr>
            </a:pPr>
            <a:r>
              <a:t>“What has the economist to do with inventiveness? Have not all inventions fallen into his lap without any effort on his part? Has one of them cost him anything? Why then should he bother about them in the calculation of production costs? Land, capital and labour are for him the conditions of wealth, and he requires nothing else. Science is no concern of his. What does it matter to him that he has received its gifts through Berthollet, Davy, Liebig, Watt, Cartwright, etc.–gifts which have benefited him and his production immeasurably?…"</a:t>
            </a:r>
          </a:p>
        </p:txBody>
      </p:sp>
      <p:pic>
        <p:nvPicPr>
          <p:cNvPr id="65" name="Image" descr="Image"/>
          <p:cNvPicPr>
            <a:picLocks noChangeAspect="1"/>
          </p:cNvPicPr>
          <p:nvPr/>
        </p:nvPicPr>
        <p:blipFill>
          <a:blip r:embed="rId3">
            <a:extLst/>
          </a:blip>
          <a:stretch>
            <a:fillRect/>
          </a:stretch>
        </p:blipFill>
        <p:spPr>
          <a:xfrm>
            <a:off x="6050721" y="1270000"/>
            <a:ext cx="2799443" cy="1986517"/>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Western” h &amp; Population"/>
          <p:cNvSpPr txBox="1"/>
          <p:nvPr>
            <p:ph type="title" idx="4294967295"/>
          </p:nvPr>
        </p:nvSpPr>
        <p:spPr>
          <a:xfrm>
            <a:off x="277663" y="-1"/>
            <a:ext cx="8572501" cy="1270001"/>
          </a:xfrm>
          <a:prstGeom prst="rect">
            <a:avLst/>
          </a:prstGeom>
        </p:spPr>
        <p:txBody>
          <a:bodyPr>
            <a:normAutofit fontScale="100000" lnSpcReduction="0"/>
          </a:bodyPr>
          <a:lstStyle/>
          <a:p>
            <a:pPr defTabSz="411479">
              <a:defRPr sz="5400"/>
            </a:pPr>
            <a:r>
              <a:t>“Western” </a:t>
            </a:r>
            <a:r>
              <a:rPr i="1"/>
              <a:t>h </a:t>
            </a:r>
            <a:r>
              <a:t>&amp; Population</a:t>
            </a:r>
          </a:p>
        </p:txBody>
      </p:sp>
      <p:sp>
        <p:nvSpPr>
          <p:cNvPr id="68" name="Michael Kremer (1993):  Population Growth &amp; Technological Change: One Million B.C. to 1990:…"/>
          <p:cNvSpPr txBox="1"/>
          <p:nvPr>
            <p:ph type="body" sz="half" idx="4294967295"/>
          </p:nvPr>
        </p:nvSpPr>
        <p:spPr>
          <a:xfrm>
            <a:off x="277663" y="1270000"/>
            <a:ext cx="3479801" cy="5394623"/>
          </a:xfrm>
          <a:prstGeom prst="rect">
            <a:avLst/>
          </a:prstGeom>
        </p:spPr>
        <p:txBody>
          <a:bodyPr>
            <a:normAutofit fontScale="100000" lnSpcReduction="0"/>
          </a:bodyPr>
          <a:lstStyle/>
          <a:p>
            <a:pPr marL="0" indent="0" defTabSz="265175">
              <a:spcBef>
                <a:spcPts val="0"/>
              </a:spcBef>
              <a:buSzTx/>
              <a:buFontTx/>
              <a:buNone/>
              <a:defRPr sz="1392">
                <a:latin typeface="Times New Roman"/>
                <a:ea typeface="Times New Roman"/>
                <a:cs typeface="Times New Roman"/>
                <a:sym typeface="Times New Roman"/>
              </a:defRPr>
            </a:pPr>
            <a:r>
              <a:rPr b="1">
                <a:latin typeface="+mj-lt"/>
                <a:ea typeface="+mj-ea"/>
                <a:cs typeface="+mj-cs"/>
                <a:sym typeface="Helvetica"/>
              </a:rPr>
              <a:t>Michael Kremer</a:t>
            </a:r>
            <a:r>
              <a:rPr>
                <a:latin typeface="+mj-lt"/>
                <a:ea typeface="+mj-ea"/>
                <a:cs typeface="+mj-cs"/>
                <a:sym typeface="Helvetica"/>
              </a:rPr>
              <a:t> (1993):  </a:t>
            </a:r>
            <a:r>
              <a:rPr i="1">
                <a:latin typeface="+mj-lt"/>
                <a:ea typeface="+mj-ea"/>
                <a:cs typeface="+mj-cs"/>
                <a:sym typeface="Helvetica"/>
              </a:rPr>
              <a:t>Population Growth &amp; Technological Change: One Million B.C. to 1990:</a:t>
            </a:r>
            <a:endParaRPr>
              <a:latin typeface="+mj-lt"/>
              <a:ea typeface="+mj-ea"/>
              <a:cs typeface="+mj-cs"/>
              <a:sym typeface="Helvetica"/>
            </a:endParaRPr>
          </a:p>
          <a:p>
            <a:pPr marL="0" indent="0" defTabSz="265175">
              <a:spcBef>
                <a:spcPts val="0"/>
              </a:spcBef>
              <a:buSzTx/>
              <a:buFontTx/>
              <a:buNone/>
              <a:defRPr sz="1392">
                <a:latin typeface="Times New Roman"/>
                <a:ea typeface="Times New Roman"/>
                <a:cs typeface="Times New Roman"/>
                <a:sym typeface="Times New Roman"/>
              </a:defRPr>
            </a:pPr>
          </a:p>
          <a:p>
            <a:pPr marL="139566" indent="-139566" defTabSz="265175">
              <a:spcBef>
                <a:spcPts val="600"/>
              </a:spcBef>
              <a:buFontTx/>
              <a:defRPr sz="1392">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https://delong.typepad.com/files/kremer-million.pdf</a:t>
            </a:r>
            <a:r>
              <a:t>&gt;</a:t>
            </a:r>
          </a:p>
          <a:p>
            <a:pPr marL="139566" indent="-139566" defTabSz="265175">
              <a:spcBef>
                <a:spcPts val="600"/>
              </a:spcBef>
              <a:buFontTx/>
              <a:defRPr sz="1392">
                <a:latin typeface="Times New Roman"/>
                <a:ea typeface="Times New Roman"/>
                <a:cs typeface="Times New Roman"/>
                <a:sym typeface="Times New Roman"/>
              </a:defRPr>
            </a:pPr>
            <a:r>
              <a:t>Two heads are better than one</a:t>
            </a:r>
          </a:p>
          <a:p>
            <a:pPr marL="139566" indent="-139566" defTabSz="265175">
              <a:spcBef>
                <a:spcPts val="600"/>
              </a:spcBef>
              <a:buFontTx/>
              <a:defRPr sz="1392">
                <a:latin typeface="Times New Roman"/>
                <a:ea typeface="Times New Roman"/>
                <a:cs typeface="Times New Roman"/>
                <a:sym typeface="Times New Roman"/>
              </a:defRPr>
            </a:pPr>
            <a:r>
              <a:t>Invention is proportional to the human population</a:t>
            </a:r>
          </a:p>
          <a:p>
            <a:pPr lvl="1" marL="360546" indent="-139566" defTabSz="265175">
              <a:spcBef>
                <a:spcPts val="600"/>
              </a:spcBef>
              <a:buFontTx/>
              <a:buChar char="•"/>
              <a:defRPr sz="1392">
                <a:latin typeface="Times New Roman"/>
                <a:ea typeface="Times New Roman"/>
                <a:cs typeface="Times New Roman"/>
                <a:sym typeface="Times New Roman"/>
              </a:defRPr>
            </a:pPr>
            <a:r>
              <a:t>Or to the human population in effective intellectual contact—the “West”</a:t>
            </a:r>
          </a:p>
          <a:p>
            <a:pPr lvl="1" marL="360546" indent="-139566" defTabSz="265175">
              <a:spcBef>
                <a:spcPts val="600"/>
              </a:spcBef>
              <a:buFontTx/>
              <a:buChar char="•"/>
              <a:defRPr sz="1392">
                <a:latin typeface="Times New Roman"/>
                <a:ea typeface="Times New Roman"/>
                <a:cs typeface="Times New Roman"/>
                <a:sym typeface="Times New Roman"/>
              </a:defRPr>
            </a:pPr>
            <a:r>
              <a:t>Or to the leading-edge population of the “West”</a:t>
            </a:r>
          </a:p>
          <a:p>
            <a:pPr lvl="1" marL="360546" indent="-139566" defTabSz="265175">
              <a:spcBef>
                <a:spcPts val="600"/>
              </a:spcBef>
              <a:buFontTx/>
              <a:buChar char="•"/>
              <a:defRPr sz="1392">
                <a:latin typeface="Times New Roman"/>
                <a:ea typeface="Times New Roman"/>
                <a:cs typeface="Times New Roman"/>
                <a:sym typeface="Times New Roman"/>
              </a:defRPr>
            </a:pPr>
            <a:r>
              <a:t>Or to the “West’s” STEM workforce</a:t>
            </a:r>
          </a:p>
          <a:p>
            <a:pPr marL="139566" indent="-139566" defTabSz="265175">
              <a:spcBef>
                <a:spcPts val="600"/>
              </a:spcBef>
              <a:buFontTx/>
              <a:defRPr sz="1392">
                <a:latin typeface="Times New Roman"/>
                <a:ea typeface="Times New Roman"/>
                <a:cs typeface="Times New Roman"/>
                <a:sym typeface="Times New Roman"/>
              </a:defRPr>
            </a:pPr>
            <a:r>
              <a:t>Cf.: Jared Diamond: </a:t>
            </a:r>
            <a:r>
              <a:rPr i="1"/>
              <a:t>Guns, Germs, and Steel </a:t>
            </a:r>
            <a:r>
              <a:t>&lt;</a:t>
            </a:r>
            <a:r>
              <a:rPr u="sng">
                <a:solidFill>
                  <a:srgbClr val="0000FF"/>
                </a:solidFill>
                <a:uFill>
                  <a:solidFill>
                    <a:srgbClr val="0000FF"/>
                  </a:solidFill>
                </a:uFill>
                <a:hlinkClick r:id="rId3" invalidUrl="" action="" tgtFrame="" tooltip="" history="1" highlightClick="0" endSnd="0"/>
              </a:rPr>
              <a:t>https://delong.typepad.com/files/diamond.pdf</a:t>
            </a:r>
            <a:r>
              <a:t>&gt;</a:t>
            </a:r>
          </a:p>
          <a:p>
            <a:pPr marL="139566" indent="-139566" defTabSz="265175">
              <a:spcBef>
                <a:spcPts val="600"/>
              </a:spcBef>
              <a:buFontTx/>
              <a:defRPr sz="1392">
                <a:latin typeface="Times New Roman"/>
                <a:ea typeface="Times New Roman"/>
                <a:cs typeface="Times New Roman"/>
                <a:sym typeface="Times New Roman"/>
              </a:defRPr>
            </a:pPr>
            <a:r>
              <a:t>A race—between “the West”, “Greater China”, South Asia, the Middle East, Sub-Saharan Africa, Pre-Latin America, Australasia, Polynesia, Tasmania, Flinders Island?</a:t>
            </a:r>
          </a:p>
        </p:txBody>
      </p:sp>
      <p:pic>
        <p:nvPicPr>
          <p:cNvPr id="69" name="Image" descr="Image"/>
          <p:cNvPicPr>
            <a:picLocks noChangeAspect="1"/>
          </p:cNvPicPr>
          <p:nvPr/>
        </p:nvPicPr>
        <p:blipFill>
          <a:blip r:embed="rId4">
            <a:extLst/>
          </a:blip>
          <a:stretch>
            <a:fillRect/>
          </a:stretch>
        </p:blipFill>
        <p:spPr>
          <a:xfrm>
            <a:off x="3757463" y="1270000"/>
            <a:ext cx="5092701" cy="54864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Implications of THABtO"/>
          <p:cNvSpPr txBox="1"/>
          <p:nvPr>
            <p:ph type="title" idx="4294967295"/>
          </p:nvPr>
        </p:nvSpPr>
        <p:spPr>
          <a:xfrm>
            <a:off x="277663" y="-1"/>
            <a:ext cx="8572501" cy="1270001"/>
          </a:xfrm>
          <a:prstGeom prst="rect">
            <a:avLst/>
          </a:prstGeom>
        </p:spPr>
        <p:txBody>
          <a:bodyPr>
            <a:normAutofit fontScale="100000" lnSpcReduction="0"/>
          </a:bodyPr>
          <a:lstStyle>
            <a:lvl1pPr defTabSz="452627">
              <a:defRPr sz="5940">
                <a:solidFill>
                  <a:srgbClr val="000080"/>
                </a:solidFill>
              </a:defRPr>
            </a:lvl1pPr>
          </a:lstStyle>
          <a:p>
            <a:pPr/>
            <a:r>
              <a:t>Implications of THABtO</a:t>
            </a:r>
          </a:p>
        </p:txBody>
      </p:sp>
      <p:sp>
        <p:nvSpPr>
          <p:cNvPr id="72" name="Michael Kremer (1993):  Population Growth &amp; Technological Change: One Million B.C. to 1990:…"/>
          <p:cNvSpPr txBox="1"/>
          <p:nvPr>
            <p:ph type="body" sz="quarter" idx="4294967295"/>
          </p:nvPr>
        </p:nvSpPr>
        <p:spPr>
          <a:xfrm>
            <a:off x="355484" y="1270000"/>
            <a:ext cx="8338578" cy="1430298"/>
          </a:xfrm>
          <a:prstGeom prst="rect">
            <a:avLst/>
          </a:prstGeom>
        </p:spPr>
        <p:txBody>
          <a:bodyPr>
            <a:normAutofit fontScale="100000" lnSpcReduction="0"/>
          </a:bodyPr>
          <a:lstStyle/>
          <a:p>
            <a:pPr marL="0" indent="0" defTabSz="429768">
              <a:spcBef>
                <a:spcPts val="0"/>
              </a:spcBef>
              <a:buSzTx/>
              <a:buFontTx/>
              <a:buNone/>
              <a:defRPr sz="2256">
                <a:latin typeface="Times New Roman"/>
                <a:ea typeface="Times New Roman"/>
                <a:cs typeface="Times New Roman"/>
                <a:sym typeface="Times New Roman"/>
              </a:defRPr>
            </a:pPr>
            <a:r>
              <a:rPr b="1">
                <a:latin typeface="+mj-lt"/>
                <a:ea typeface="+mj-ea"/>
                <a:cs typeface="+mj-cs"/>
                <a:sym typeface="Helvetica"/>
              </a:rPr>
              <a:t>Michael Kremer</a:t>
            </a:r>
            <a:r>
              <a:rPr>
                <a:latin typeface="+mj-lt"/>
                <a:ea typeface="+mj-ea"/>
                <a:cs typeface="+mj-cs"/>
                <a:sym typeface="Helvetica"/>
              </a:rPr>
              <a:t> (1993):  </a:t>
            </a:r>
            <a:r>
              <a:rPr i="1">
                <a:latin typeface="+mj-lt"/>
                <a:ea typeface="+mj-ea"/>
                <a:cs typeface="+mj-cs"/>
                <a:sym typeface="Helvetica"/>
              </a:rPr>
              <a:t>Population Growth &amp; Technological Change: One Million B.C. to 1990:</a:t>
            </a:r>
            <a:endParaRPr>
              <a:latin typeface="+mj-lt"/>
              <a:ea typeface="+mj-ea"/>
              <a:cs typeface="+mj-cs"/>
              <a:sym typeface="Helvetica"/>
            </a:endParaRPr>
          </a:p>
          <a:p>
            <a:pPr marL="0" indent="0" defTabSz="429768">
              <a:spcBef>
                <a:spcPts val="0"/>
              </a:spcBef>
              <a:buSzTx/>
              <a:buFontTx/>
              <a:buNone/>
              <a:defRPr sz="2256">
                <a:latin typeface="Times New Roman"/>
                <a:ea typeface="Times New Roman"/>
                <a:cs typeface="Times New Roman"/>
                <a:sym typeface="Times New Roman"/>
              </a:defRPr>
            </a:pPr>
          </a:p>
          <a:p>
            <a:pPr marL="226193" indent="-226193" defTabSz="429768">
              <a:spcBef>
                <a:spcPts val="1100"/>
              </a:spcBef>
              <a:buFontTx/>
              <a:defRPr sz="2256">
                <a:latin typeface="Times New Roman"/>
                <a:ea typeface="Times New Roman"/>
                <a:cs typeface="Times New Roman"/>
                <a:sym typeface="Times New Roman"/>
              </a:defRPr>
            </a:pPr>
            <a:r>
              <a:t>We expect to see superexponential growth:</a:t>
            </a:r>
          </a:p>
        </p:txBody>
      </p:sp>
      <p:pic>
        <p:nvPicPr>
          <p:cNvPr id="73" name="Image" descr="Image"/>
          <p:cNvPicPr>
            <a:picLocks noChangeAspect="1"/>
          </p:cNvPicPr>
          <p:nvPr/>
        </p:nvPicPr>
        <p:blipFill>
          <a:blip r:embed="rId2">
            <a:extLst/>
          </a:blip>
          <a:stretch>
            <a:fillRect/>
          </a:stretch>
        </p:blipFill>
        <p:spPr>
          <a:xfrm>
            <a:off x="355484" y="2866027"/>
            <a:ext cx="8572501" cy="286085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